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430" r:id="rId3"/>
    <p:sldId id="440" r:id="rId4"/>
    <p:sldId id="447" r:id="rId5"/>
    <p:sldId id="414" r:id="rId6"/>
    <p:sldId id="450" r:id="rId7"/>
    <p:sldId id="449" r:id="rId8"/>
    <p:sldId id="441" r:id="rId9"/>
    <p:sldId id="446" r:id="rId10"/>
    <p:sldId id="452" r:id="rId11"/>
    <p:sldId id="453" r:id="rId12"/>
    <p:sldId id="448" r:id="rId13"/>
    <p:sldId id="425" r:id="rId14"/>
    <p:sldId id="445" r:id="rId15"/>
    <p:sldId id="454" r:id="rId16"/>
    <p:sldId id="455" r:id="rId17"/>
    <p:sldId id="456" r:id="rId18"/>
    <p:sldId id="442" r:id="rId19"/>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os="5079">
          <p15:clr>
            <a:srgbClr val="A4A3A4"/>
          </p15:clr>
        </p15:guide>
      </p15:sldGuideLst>
    </p:ext>
    <p:ext uri="{2D200454-40CA-4A62-9FC3-DE9A4176ACB9}">
      <p15:notesGuideLst xmlns="" xmlns:p15="http://schemas.microsoft.com/office/powerpoint/2012/main">
        <p15:guide id="1" orient="horz" pos="2143">
          <p15:clr>
            <a:srgbClr val="A4A3A4"/>
          </p15:clr>
        </p15:guide>
        <p15:guide id="2" pos="3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E348"/>
    <a:srgbClr val="FFFFD1"/>
    <a:srgbClr val="6E7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9176" autoAdjust="0"/>
  </p:normalViewPr>
  <p:slideViewPr>
    <p:cSldViewPr showGuides="1">
      <p:cViewPr varScale="1">
        <p:scale>
          <a:sx n="105" d="100"/>
          <a:sy n="105" d="100"/>
        </p:scale>
        <p:origin x="-1200" y="-96"/>
      </p:cViewPr>
      <p:guideLst>
        <p:guide orient="horz" pos="4319"/>
        <p:guide pos="50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3" d="100"/>
          <a:sy n="103" d="100"/>
        </p:scale>
        <p:origin x="-2472" y="-104"/>
      </p:cViewPr>
      <p:guideLst>
        <p:guide orient="horz" pos="2143"/>
        <p:guide pos="313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8A340A9B-8A47-A049-BB67-26C5262E6DE1}" type="datetimeFigureOut">
              <a:rPr kumimoji="1" lang="ja-JP" altLang="en-US" smtClean="0"/>
              <a:t>2017/10/20</a:t>
            </a:fld>
            <a:endParaRPr kumimoji="1" lang="ja-JP" altLang="en-US"/>
          </a:p>
        </p:txBody>
      </p:sp>
      <p:sp>
        <p:nvSpPr>
          <p:cNvPr id="4" name="フッター プレースホルダー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A884E718-1396-D74B-B277-33D4F9F3B0A0}" type="slidenum">
              <a:rPr kumimoji="1" lang="ja-JP" altLang="en-US" smtClean="0"/>
              <a:t>‹#›</a:t>
            </a:fld>
            <a:endParaRPr kumimoji="1" lang="ja-JP" altLang="en-US"/>
          </a:p>
        </p:txBody>
      </p:sp>
    </p:spTree>
    <p:extLst>
      <p:ext uri="{BB962C8B-B14F-4D97-AF65-F5344CB8AC3E}">
        <p14:creationId xmlns:p14="http://schemas.microsoft.com/office/powerpoint/2010/main" val="3930969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7742" cy="34022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5629278" y="0"/>
            <a:ext cx="4307742" cy="340227"/>
          </a:xfrm>
          <a:prstGeom prst="rect">
            <a:avLst/>
          </a:prstGeom>
        </p:spPr>
        <p:txBody>
          <a:bodyPr vert="horz" lIns="91432" tIns="45716" rIns="91432" bIns="45716" rtlCol="0"/>
          <a:lstStyle>
            <a:lvl1pPr algn="r">
              <a:defRPr sz="1200"/>
            </a:lvl1pPr>
          </a:lstStyle>
          <a:p>
            <a:fld id="{E86AB9B9-75D5-49B6-BB22-C0D912FF5076}" type="datetimeFigureOut">
              <a:rPr kumimoji="1" lang="ja-JP" altLang="en-US" smtClean="0"/>
              <a:pPr/>
              <a:t>2017/10/20</a:t>
            </a:fld>
            <a:endParaRPr kumimoji="1" lang="ja-JP" altLang="en-US"/>
          </a:p>
        </p:txBody>
      </p:sp>
      <p:sp>
        <p:nvSpPr>
          <p:cNvPr id="4" name="スライド イメージ プレースホルダ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32" tIns="45716" rIns="91432" bIns="45716" rtlCol="0" anchor="ctr"/>
          <a:lstStyle/>
          <a:p>
            <a:endParaRPr lang="ja-JP" altLang="en-US" dirty="0"/>
          </a:p>
        </p:txBody>
      </p:sp>
      <p:sp>
        <p:nvSpPr>
          <p:cNvPr id="5" name="ノート プレースホルダ 4"/>
          <p:cNvSpPr>
            <a:spLocks noGrp="1"/>
          </p:cNvSpPr>
          <p:nvPr>
            <p:ph type="body" sz="quarter" idx="3"/>
          </p:nvPr>
        </p:nvSpPr>
        <p:spPr>
          <a:xfrm>
            <a:off x="994632" y="3232694"/>
            <a:ext cx="7950078" cy="3062037"/>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6464300"/>
            <a:ext cx="4307742" cy="340226"/>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278" y="6464300"/>
            <a:ext cx="4307742" cy="340226"/>
          </a:xfrm>
          <a:prstGeom prst="rect">
            <a:avLst/>
          </a:prstGeom>
        </p:spPr>
        <p:txBody>
          <a:bodyPr vert="horz" lIns="91432" tIns="45716" rIns="91432" bIns="45716" rtlCol="0" anchor="b"/>
          <a:lstStyle>
            <a:lvl1pPr algn="r">
              <a:defRPr sz="1200"/>
            </a:lvl1pPr>
          </a:lstStyle>
          <a:p>
            <a:fld id="{C225A6CF-4E58-465C-B057-A34AC3F3D474}" type="slidenum">
              <a:rPr kumimoji="1" lang="ja-JP" altLang="en-US" smtClean="0"/>
              <a:pPr/>
              <a:t>‹#›</a:t>
            </a:fld>
            <a:endParaRPr kumimoji="1" lang="ja-JP" altLang="en-US"/>
          </a:p>
        </p:txBody>
      </p:sp>
    </p:spTree>
    <p:extLst>
      <p:ext uri="{BB962C8B-B14F-4D97-AF65-F5344CB8AC3E}">
        <p14:creationId xmlns:p14="http://schemas.microsoft.com/office/powerpoint/2010/main" val="1931655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ft">
    <p:spTree>
      <p:nvGrpSpPr>
        <p:cNvPr id="1" name=""/>
        <p:cNvGrpSpPr/>
        <p:nvPr/>
      </p:nvGrpSpPr>
      <p:grpSpPr>
        <a:xfrm>
          <a:off x="0" y="0"/>
          <a:ext cx="0" cy="0"/>
          <a:chOff x="0" y="0"/>
          <a:chExt cx="0" cy="0"/>
        </a:xfrm>
      </p:grpSpPr>
      <p:grpSp>
        <p:nvGrpSpPr>
          <p:cNvPr id="4" name="図形グループ 3"/>
          <p:cNvGrpSpPr/>
          <p:nvPr userDrawn="1"/>
        </p:nvGrpSpPr>
        <p:grpSpPr>
          <a:xfrm>
            <a:off x="286018" y="6448987"/>
            <a:ext cx="8582299" cy="452770"/>
            <a:chOff x="286018" y="6448987"/>
            <a:chExt cx="8582299" cy="452770"/>
          </a:xfrm>
        </p:grpSpPr>
        <p:sp>
          <p:nvSpPr>
            <p:cNvPr id="9"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11" name="正方形/長方形 10"/>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7" name="図 16"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8" name="図形グループ 7"/>
          <p:cNvGrpSpPr/>
          <p:nvPr userDrawn="1"/>
        </p:nvGrpSpPr>
        <p:grpSpPr>
          <a:xfrm>
            <a:off x="286018" y="6448987"/>
            <a:ext cx="8582299" cy="452770"/>
            <a:chOff x="286018" y="6448987"/>
            <a:chExt cx="8582299" cy="452770"/>
          </a:xfrm>
        </p:grpSpPr>
        <p:sp>
          <p:nvSpPr>
            <p:cNvPr id="9"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10" name="正方形/長方形 9"/>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4" name="図 13"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8" name="図形グループ 7"/>
          <p:cNvGrpSpPr/>
          <p:nvPr userDrawn="1"/>
        </p:nvGrpSpPr>
        <p:grpSpPr>
          <a:xfrm>
            <a:off x="286018" y="6448987"/>
            <a:ext cx="8582299" cy="452770"/>
            <a:chOff x="286018" y="6448987"/>
            <a:chExt cx="8582299" cy="452770"/>
          </a:xfrm>
        </p:grpSpPr>
        <p:sp>
          <p:nvSpPr>
            <p:cNvPr id="9"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10" name="正方形/長方形 9"/>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4" name="図 13"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7" name="図形グループ 6"/>
          <p:cNvGrpSpPr/>
          <p:nvPr userDrawn="1"/>
        </p:nvGrpSpPr>
        <p:grpSpPr>
          <a:xfrm>
            <a:off x="286018" y="6448987"/>
            <a:ext cx="8582299" cy="452770"/>
            <a:chOff x="286018" y="6448987"/>
            <a:chExt cx="8582299" cy="452770"/>
          </a:xfrm>
        </p:grpSpPr>
        <p:sp>
          <p:nvSpPr>
            <p:cNvPr id="8"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9" name="正方形/長方形 8"/>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3" name="図 12"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7" name="図形グループ 6"/>
          <p:cNvGrpSpPr/>
          <p:nvPr userDrawn="1"/>
        </p:nvGrpSpPr>
        <p:grpSpPr>
          <a:xfrm>
            <a:off x="286018" y="6448987"/>
            <a:ext cx="8582299" cy="452770"/>
            <a:chOff x="286018" y="6448987"/>
            <a:chExt cx="8582299" cy="452770"/>
          </a:xfrm>
        </p:grpSpPr>
        <p:sp>
          <p:nvSpPr>
            <p:cNvPr id="8"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9" name="正方形/長方形 8"/>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3" name="図 12"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正方形/長方形 3"/>
          <p:cNvSpPr>
            <a:spLocks noChangeArrowheads="1"/>
          </p:cNvSpPr>
          <p:nvPr userDrawn="1"/>
        </p:nvSpPr>
        <p:spPr bwMode="auto">
          <a:xfrm>
            <a:off x="2810608" y="6618289"/>
            <a:ext cx="3377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a:solidFill>
                  <a:srgbClr val="7F7F7F"/>
                </a:solidFill>
                <a:latin typeface="メイリオ" charset="0"/>
              </a:rPr>
              <a:t>Copyright © 2016 </a:t>
            </a:r>
            <a:r>
              <a:rPr lang="en-US" altLang="ja-JP" sz="900">
                <a:solidFill>
                  <a:srgbClr val="7F7F7F"/>
                </a:solidFill>
              </a:rPr>
              <a:t>HERO INNOVATION</a:t>
            </a:r>
            <a:r>
              <a:rPr lang="en-US" altLang="ja-JP" sz="900">
                <a:solidFill>
                  <a:srgbClr val="7F7F7F"/>
                </a:solidFill>
                <a:latin typeface="メイリオ" charset="0"/>
              </a:rPr>
              <a:t> All Rights Reserved.</a:t>
            </a:r>
            <a:endParaRPr lang="ja-JP" altLang="en-US" sz="900">
              <a:solidFill>
                <a:srgbClr val="7F7F7F"/>
              </a:solidFill>
              <a:latin typeface="メイリオ" charset="0"/>
            </a:endParaRPr>
          </a:p>
        </p:txBody>
      </p:sp>
      <p:sp>
        <p:nvSpPr>
          <p:cNvPr id="3" name="スライド番号プレースホルダー 3"/>
          <p:cNvSpPr>
            <a:spLocks noGrp="1"/>
          </p:cNvSpPr>
          <p:nvPr>
            <p:ph type="sldNum" sz="quarter" idx="10"/>
          </p:nvPr>
        </p:nvSpPr>
        <p:spPr/>
        <p:txBody>
          <a:bodyPr/>
          <a:lstStyle>
            <a:lvl1pPr>
              <a:defRPr/>
            </a:lvl1pPr>
          </a:lstStyle>
          <a:p>
            <a:pPr>
              <a:defRPr/>
            </a:pPr>
            <a:fld id="{960945C0-AEEE-1A4A-8D53-2D336AB04B1B}" type="slidenum">
              <a:rPr lang="en-US" altLang="ja-JP"/>
              <a:pPr>
                <a:defRPr/>
              </a:pPr>
              <a:t>‹#›</a:t>
            </a:fld>
            <a:endParaRPr lang="en-US" altLang="ja-JP"/>
          </a:p>
        </p:txBody>
      </p:sp>
    </p:spTree>
    <p:extLst>
      <p:ext uri="{BB962C8B-B14F-4D97-AF65-F5344CB8AC3E}">
        <p14:creationId xmlns:p14="http://schemas.microsoft.com/office/powerpoint/2010/main" val="133919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正方形/長方形 3"/>
          <p:cNvSpPr>
            <a:spLocks noChangeArrowheads="1"/>
          </p:cNvSpPr>
          <p:nvPr userDrawn="1"/>
        </p:nvSpPr>
        <p:spPr bwMode="auto">
          <a:xfrm>
            <a:off x="2810608" y="6618289"/>
            <a:ext cx="3377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a:solidFill>
                  <a:srgbClr val="7F7F7F"/>
                </a:solidFill>
                <a:latin typeface="メイリオ" charset="0"/>
              </a:rPr>
              <a:t>Copyright © 2016 </a:t>
            </a:r>
            <a:r>
              <a:rPr lang="en-US" altLang="ja-JP" sz="900">
                <a:solidFill>
                  <a:srgbClr val="7F7F7F"/>
                </a:solidFill>
              </a:rPr>
              <a:t>HERO INNOVATION</a:t>
            </a:r>
            <a:r>
              <a:rPr lang="en-US" altLang="ja-JP" sz="900">
                <a:solidFill>
                  <a:srgbClr val="7F7F7F"/>
                </a:solidFill>
                <a:latin typeface="メイリオ" charset="0"/>
              </a:rPr>
              <a:t> All Rights Reserved.</a:t>
            </a:r>
            <a:endParaRPr lang="ja-JP" altLang="en-US" sz="900">
              <a:solidFill>
                <a:srgbClr val="7F7F7F"/>
              </a:solidFill>
              <a:latin typeface="メイリオ" charset="0"/>
            </a:endParaRPr>
          </a:p>
        </p:txBody>
      </p:sp>
      <p:sp>
        <p:nvSpPr>
          <p:cNvPr id="3" name="スライド番号プレースホルダー 3"/>
          <p:cNvSpPr>
            <a:spLocks noGrp="1"/>
          </p:cNvSpPr>
          <p:nvPr>
            <p:ph type="sldNum" sz="quarter" idx="10"/>
          </p:nvPr>
        </p:nvSpPr>
        <p:spPr/>
        <p:txBody>
          <a:bodyPr/>
          <a:lstStyle>
            <a:lvl1pPr>
              <a:defRPr/>
            </a:lvl1pPr>
          </a:lstStyle>
          <a:p>
            <a:pPr>
              <a:defRPr/>
            </a:pPr>
            <a:fld id="{7E534BD0-488C-F540-BEE0-C6BA214A3541}" type="slidenum">
              <a:rPr lang="en-US" altLang="ja-JP"/>
              <a:pPr>
                <a:defRPr/>
              </a:pPr>
              <a:t>‹#›</a:t>
            </a:fld>
            <a:endParaRPr lang="en-US" altLang="ja-JP"/>
          </a:p>
        </p:txBody>
      </p:sp>
    </p:spTree>
    <p:extLst>
      <p:ext uri="{BB962C8B-B14F-4D97-AF65-F5344CB8AC3E}">
        <p14:creationId xmlns:p14="http://schemas.microsoft.com/office/powerpoint/2010/main" val="191653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正方形/長方形 3"/>
          <p:cNvSpPr>
            <a:spLocks noChangeArrowheads="1"/>
          </p:cNvSpPr>
          <p:nvPr userDrawn="1"/>
        </p:nvSpPr>
        <p:spPr bwMode="auto">
          <a:xfrm>
            <a:off x="2810608" y="6618289"/>
            <a:ext cx="3377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a:solidFill>
                  <a:srgbClr val="7F7F7F"/>
                </a:solidFill>
                <a:latin typeface="メイリオ" charset="0"/>
              </a:rPr>
              <a:t>Copyright © 2016 </a:t>
            </a:r>
            <a:r>
              <a:rPr lang="en-US" altLang="ja-JP" sz="900">
                <a:solidFill>
                  <a:srgbClr val="7F7F7F"/>
                </a:solidFill>
              </a:rPr>
              <a:t>HERO INNOVATION</a:t>
            </a:r>
            <a:r>
              <a:rPr lang="en-US" altLang="ja-JP" sz="900">
                <a:solidFill>
                  <a:srgbClr val="7F7F7F"/>
                </a:solidFill>
                <a:latin typeface="メイリオ" charset="0"/>
              </a:rPr>
              <a:t> All Rights Reserved.</a:t>
            </a:r>
            <a:endParaRPr lang="ja-JP" altLang="en-US" sz="900">
              <a:solidFill>
                <a:srgbClr val="7F7F7F"/>
              </a:solidFill>
              <a:latin typeface="メイリオ" charset="0"/>
            </a:endParaRPr>
          </a:p>
        </p:txBody>
      </p:sp>
      <p:sp>
        <p:nvSpPr>
          <p:cNvPr id="3" name="スライド番号プレースホルダー 3"/>
          <p:cNvSpPr>
            <a:spLocks noGrp="1"/>
          </p:cNvSpPr>
          <p:nvPr>
            <p:ph type="sldNum" sz="quarter" idx="10"/>
          </p:nvPr>
        </p:nvSpPr>
        <p:spPr/>
        <p:txBody>
          <a:bodyPr/>
          <a:lstStyle>
            <a:lvl1pPr>
              <a:defRPr/>
            </a:lvl1pPr>
          </a:lstStyle>
          <a:p>
            <a:pPr>
              <a:defRPr/>
            </a:pPr>
            <a:fld id="{7E534BD0-488C-F540-BEE0-C6BA214A3541}" type="slidenum">
              <a:rPr lang="en-US" altLang="ja-JP"/>
              <a:pPr>
                <a:defRPr/>
              </a:pPr>
              <a:t>‹#›</a:t>
            </a:fld>
            <a:endParaRPr lang="en-US" altLang="ja-JP"/>
          </a:p>
        </p:txBody>
      </p:sp>
    </p:spTree>
    <p:extLst>
      <p:ext uri="{BB962C8B-B14F-4D97-AF65-F5344CB8AC3E}">
        <p14:creationId xmlns:p14="http://schemas.microsoft.com/office/powerpoint/2010/main" val="303021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正方形/長方形 3"/>
          <p:cNvSpPr>
            <a:spLocks noChangeArrowheads="1"/>
          </p:cNvSpPr>
          <p:nvPr userDrawn="1"/>
        </p:nvSpPr>
        <p:spPr bwMode="auto">
          <a:xfrm>
            <a:off x="2810608" y="6618289"/>
            <a:ext cx="3377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a:solidFill>
                  <a:srgbClr val="7F7F7F"/>
                </a:solidFill>
                <a:latin typeface="メイリオ" charset="0"/>
              </a:rPr>
              <a:t>Copyright © 2016 </a:t>
            </a:r>
            <a:r>
              <a:rPr lang="en-US" altLang="ja-JP" sz="900">
                <a:solidFill>
                  <a:srgbClr val="7F7F7F"/>
                </a:solidFill>
              </a:rPr>
              <a:t>HERO INNOVATION</a:t>
            </a:r>
            <a:r>
              <a:rPr lang="en-US" altLang="ja-JP" sz="900">
                <a:solidFill>
                  <a:srgbClr val="7F7F7F"/>
                </a:solidFill>
                <a:latin typeface="メイリオ" charset="0"/>
              </a:rPr>
              <a:t> All Rights Reserved.</a:t>
            </a:r>
            <a:endParaRPr lang="ja-JP" altLang="en-US" sz="900">
              <a:solidFill>
                <a:srgbClr val="7F7F7F"/>
              </a:solidFill>
              <a:latin typeface="メイリオ" charset="0"/>
            </a:endParaRPr>
          </a:p>
        </p:txBody>
      </p:sp>
      <p:sp>
        <p:nvSpPr>
          <p:cNvPr id="3" name="スライド番号プレースホルダー 3"/>
          <p:cNvSpPr>
            <a:spLocks noGrp="1"/>
          </p:cNvSpPr>
          <p:nvPr>
            <p:ph type="sldNum" sz="quarter" idx="10"/>
          </p:nvPr>
        </p:nvSpPr>
        <p:spPr/>
        <p:txBody>
          <a:bodyPr/>
          <a:lstStyle>
            <a:lvl1pPr>
              <a:defRPr/>
            </a:lvl1pPr>
          </a:lstStyle>
          <a:p>
            <a:pPr>
              <a:defRPr/>
            </a:pPr>
            <a:fld id="{7E534BD0-488C-F540-BEE0-C6BA214A3541}" type="slidenum">
              <a:rPr lang="en-US" altLang="ja-JP"/>
              <a:pPr>
                <a:defRPr/>
              </a:pPr>
              <a:t>‹#›</a:t>
            </a:fld>
            <a:endParaRPr lang="en-US" altLang="ja-JP"/>
          </a:p>
        </p:txBody>
      </p:sp>
    </p:spTree>
    <p:extLst>
      <p:ext uri="{BB962C8B-B14F-4D97-AF65-F5344CB8AC3E}">
        <p14:creationId xmlns:p14="http://schemas.microsoft.com/office/powerpoint/2010/main" val="3896500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正方形/長方形 3"/>
          <p:cNvSpPr>
            <a:spLocks noChangeArrowheads="1"/>
          </p:cNvSpPr>
          <p:nvPr userDrawn="1"/>
        </p:nvSpPr>
        <p:spPr bwMode="auto">
          <a:xfrm>
            <a:off x="2810608" y="6618289"/>
            <a:ext cx="3377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a:solidFill>
                  <a:srgbClr val="7F7F7F"/>
                </a:solidFill>
                <a:latin typeface="メイリオ" charset="0"/>
              </a:rPr>
              <a:t>Copyright © 2016 </a:t>
            </a:r>
            <a:r>
              <a:rPr lang="en-US" altLang="ja-JP" sz="900">
                <a:solidFill>
                  <a:srgbClr val="7F7F7F"/>
                </a:solidFill>
              </a:rPr>
              <a:t>HERO INNOVATION</a:t>
            </a:r>
            <a:r>
              <a:rPr lang="en-US" altLang="ja-JP" sz="900">
                <a:solidFill>
                  <a:srgbClr val="7F7F7F"/>
                </a:solidFill>
                <a:latin typeface="メイリオ" charset="0"/>
              </a:rPr>
              <a:t> All Rights Reserved.</a:t>
            </a:r>
            <a:endParaRPr lang="ja-JP" altLang="en-US" sz="900">
              <a:solidFill>
                <a:srgbClr val="7F7F7F"/>
              </a:solidFill>
              <a:latin typeface="メイリオ" charset="0"/>
            </a:endParaRPr>
          </a:p>
        </p:txBody>
      </p:sp>
      <p:sp>
        <p:nvSpPr>
          <p:cNvPr id="3" name="スライド番号プレースホルダー 3"/>
          <p:cNvSpPr>
            <a:spLocks noGrp="1"/>
          </p:cNvSpPr>
          <p:nvPr>
            <p:ph type="sldNum" sz="quarter" idx="10"/>
          </p:nvPr>
        </p:nvSpPr>
        <p:spPr/>
        <p:txBody>
          <a:bodyPr/>
          <a:lstStyle>
            <a:lvl1pPr>
              <a:defRPr/>
            </a:lvl1pPr>
          </a:lstStyle>
          <a:p>
            <a:pPr>
              <a:defRPr/>
            </a:pPr>
            <a:fld id="{7E534BD0-488C-F540-BEE0-C6BA214A3541}" type="slidenum">
              <a:rPr lang="en-US" altLang="ja-JP"/>
              <a:pPr>
                <a:defRPr/>
              </a:pPr>
              <a:t>‹#›</a:t>
            </a:fld>
            <a:endParaRPr lang="en-US" altLang="ja-JP"/>
          </a:p>
        </p:txBody>
      </p:sp>
    </p:spTree>
    <p:extLst>
      <p:ext uri="{BB962C8B-B14F-4D97-AF65-F5344CB8AC3E}">
        <p14:creationId xmlns:p14="http://schemas.microsoft.com/office/powerpoint/2010/main" val="3896500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正方形/長方形 3"/>
          <p:cNvSpPr>
            <a:spLocks noChangeArrowheads="1"/>
          </p:cNvSpPr>
          <p:nvPr userDrawn="1"/>
        </p:nvSpPr>
        <p:spPr bwMode="auto">
          <a:xfrm>
            <a:off x="2810608" y="6618289"/>
            <a:ext cx="33777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a:solidFill>
                  <a:srgbClr val="7F7F7F"/>
                </a:solidFill>
                <a:latin typeface="メイリオ" charset="0"/>
              </a:rPr>
              <a:t>Copyright © 2016 </a:t>
            </a:r>
            <a:r>
              <a:rPr lang="en-US" altLang="ja-JP" sz="900">
                <a:solidFill>
                  <a:srgbClr val="7F7F7F"/>
                </a:solidFill>
              </a:rPr>
              <a:t>HERO INNOVATION</a:t>
            </a:r>
            <a:r>
              <a:rPr lang="en-US" altLang="ja-JP" sz="900">
                <a:solidFill>
                  <a:srgbClr val="7F7F7F"/>
                </a:solidFill>
                <a:latin typeface="メイリオ" charset="0"/>
              </a:rPr>
              <a:t> All Rights Reserved.</a:t>
            </a:r>
            <a:endParaRPr lang="ja-JP" altLang="en-US" sz="900">
              <a:solidFill>
                <a:srgbClr val="7F7F7F"/>
              </a:solidFill>
              <a:latin typeface="メイリオ" charset="0"/>
            </a:endParaRPr>
          </a:p>
        </p:txBody>
      </p:sp>
      <p:sp>
        <p:nvSpPr>
          <p:cNvPr id="3" name="スライド番号プレースホルダー 3"/>
          <p:cNvSpPr>
            <a:spLocks noGrp="1"/>
          </p:cNvSpPr>
          <p:nvPr>
            <p:ph type="sldNum" sz="quarter" idx="10"/>
          </p:nvPr>
        </p:nvSpPr>
        <p:spPr/>
        <p:txBody>
          <a:bodyPr/>
          <a:lstStyle>
            <a:lvl1pPr>
              <a:defRPr/>
            </a:lvl1pPr>
          </a:lstStyle>
          <a:p>
            <a:pPr>
              <a:defRPr/>
            </a:pPr>
            <a:fld id="{7E534BD0-488C-F540-BEE0-C6BA214A3541}" type="slidenum">
              <a:rPr lang="en-US" altLang="ja-JP"/>
              <a:pPr>
                <a:defRPr/>
              </a:pPr>
              <a:t>‹#›</a:t>
            </a:fld>
            <a:endParaRPr lang="en-US" altLang="ja-JP"/>
          </a:p>
        </p:txBody>
      </p:sp>
    </p:spTree>
    <p:extLst>
      <p:ext uri="{BB962C8B-B14F-4D97-AF65-F5344CB8AC3E}">
        <p14:creationId xmlns:p14="http://schemas.microsoft.com/office/powerpoint/2010/main" val="389650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left">
    <p:spTree>
      <p:nvGrpSpPr>
        <p:cNvPr id="1" name=""/>
        <p:cNvGrpSpPr/>
        <p:nvPr/>
      </p:nvGrpSpPr>
      <p:grpSpPr>
        <a:xfrm>
          <a:off x="0" y="0"/>
          <a:ext cx="0" cy="0"/>
          <a:chOff x="0" y="0"/>
          <a:chExt cx="0" cy="0"/>
        </a:xfrm>
      </p:grpSpPr>
      <p:grpSp>
        <p:nvGrpSpPr>
          <p:cNvPr id="9" name="図形グループ 8"/>
          <p:cNvGrpSpPr/>
          <p:nvPr userDrawn="1"/>
        </p:nvGrpSpPr>
        <p:grpSpPr>
          <a:xfrm>
            <a:off x="286018" y="6448987"/>
            <a:ext cx="8582299" cy="452770"/>
            <a:chOff x="286018" y="6448987"/>
            <a:chExt cx="8582299" cy="452770"/>
          </a:xfrm>
        </p:grpSpPr>
        <p:sp>
          <p:nvSpPr>
            <p:cNvPr id="10"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11" name="正方形/長方形 10"/>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2" name="図 1"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7" name="図形グループ 6"/>
          <p:cNvGrpSpPr/>
          <p:nvPr userDrawn="1"/>
        </p:nvGrpSpPr>
        <p:grpSpPr>
          <a:xfrm>
            <a:off x="286018" y="6448987"/>
            <a:ext cx="8582299" cy="452770"/>
            <a:chOff x="286018" y="6448987"/>
            <a:chExt cx="8582299" cy="452770"/>
          </a:xfrm>
        </p:grpSpPr>
        <p:sp>
          <p:nvSpPr>
            <p:cNvPr id="8"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9" name="正方形/長方形 8"/>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3" name="図 12"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7" name="図形グループ 6"/>
          <p:cNvGrpSpPr/>
          <p:nvPr userDrawn="1"/>
        </p:nvGrpSpPr>
        <p:grpSpPr>
          <a:xfrm>
            <a:off x="286018" y="6448987"/>
            <a:ext cx="8582299" cy="452770"/>
            <a:chOff x="286018" y="6448987"/>
            <a:chExt cx="8582299" cy="452770"/>
          </a:xfrm>
        </p:grpSpPr>
        <p:sp>
          <p:nvSpPr>
            <p:cNvPr id="8"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9" name="正方形/長方形 8"/>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3" name="図 12"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7" name="図形グループ 6"/>
          <p:cNvGrpSpPr/>
          <p:nvPr userDrawn="1"/>
        </p:nvGrpSpPr>
        <p:grpSpPr>
          <a:xfrm>
            <a:off x="286018" y="6448987"/>
            <a:ext cx="8582299" cy="452770"/>
            <a:chOff x="286018" y="6448987"/>
            <a:chExt cx="8582299" cy="452770"/>
          </a:xfrm>
        </p:grpSpPr>
        <p:sp>
          <p:nvSpPr>
            <p:cNvPr id="8"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9" name="正方形/長方形 8"/>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3" name="図 12"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8" name="図形グループ 7"/>
          <p:cNvGrpSpPr/>
          <p:nvPr userDrawn="1"/>
        </p:nvGrpSpPr>
        <p:grpSpPr>
          <a:xfrm>
            <a:off x="286018" y="6448987"/>
            <a:ext cx="8582299" cy="452770"/>
            <a:chOff x="286018" y="6448987"/>
            <a:chExt cx="8582299" cy="452770"/>
          </a:xfrm>
        </p:grpSpPr>
        <p:sp>
          <p:nvSpPr>
            <p:cNvPr id="9"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10" name="正方形/長方形 9"/>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4" name="図 13"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10" name="図形グループ 9"/>
          <p:cNvGrpSpPr/>
          <p:nvPr userDrawn="1"/>
        </p:nvGrpSpPr>
        <p:grpSpPr>
          <a:xfrm>
            <a:off x="286018" y="6448987"/>
            <a:ext cx="8582299" cy="452770"/>
            <a:chOff x="286018" y="6448987"/>
            <a:chExt cx="8582299" cy="452770"/>
          </a:xfrm>
        </p:grpSpPr>
        <p:sp>
          <p:nvSpPr>
            <p:cNvPr id="11"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12" name="正方形/長方形 11"/>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6" name="図 15"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6" name="図形グループ 5"/>
          <p:cNvGrpSpPr/>
          <p:nvPr userDrawn="1"/>
        </p:nvGrpSpPr>
        <p:grpSpPr>
          <a:xfrm>
            <a:off x="286018" y="6448987"/>
            <a:ext cx="8582299" cy="452770"/>
            <a:chOff x="286018" y="6448987"/>
            <a:chExt cx="8582299" cy="452770"/>
          </a:xfrm>
        </p:grpSpPr>
        <p:sp>
          <p:nvSpPr>
            <p:cNvPr id="7"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8" name="正方形/長方形 7"/>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2" name="図 11"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139349A-489C-42DD-B6F1-5C6E1774FBC8}" type="slidenum">
              <a:rPr kumimoji="1" lang="ja-JP" altLang="en-US" smtClean="0"/>
              <a:pPr/>
              <a:t>‹#›</a:t>
            </a:fld>
            <a:endParaRPr kumimoji="1" lang="ja-JP" altLang="en-US"/>
          </a:p>
        </p:txBody>
      </p:sp>
      <p:grpSp>
        <p:nvGrpSpPr>
          <p:cNvPr id="5" name="図形グループ 4"/>
          <p:cNvGrpSpPr/>
          <p:nvPr userDrawn="1"/>
        </p:nvGrpSpPr>
        <p:grpSpPr>
          <a:xfrm>
            <a:off x="286018" y="6448987"/>
            <a:ext cx="8582299" cy="452770"/>
            <a:chOff x="286018" y="6448987"/>
            <a:chExt cx="8582299" cy="452770"/>
          </a:xfrm>
        </p:grpSpPr>
        <p:sp>
          <p:nvSpPr>
            <p:cNvPr id="6" name="コンテンツ プレースホルダ 1"/>
            <p:cNvSpPr txBox="1">
              <a:spLocks/>
            </p:cNvSpPr>
            <p:nvPr userDrawn="1"/>
          </p:nvSpPr>
          <p:spPr>
            <a:xfrm>
              <a:off x="310919" y="6561770"/>
              <a:ext cx="8229600" cy="339987"/>
            </a:xfrm>
            <a:prstGeom prst="rect">
              <a:avLst/>
            </a:prstGeom>
            <a:noFill/>
          </p:spPr>
          <p:txBody>
            <a:bodyPr/>
            <a:lstStyle/>
            <a:p>
              <a:pPr marL="342900" indent="-342900" algn="ctr" fontAlgn="base">
                <a:spcBef>
                  <a:spcPct val="20000"/>
                </a:spcBef>
                <a:spcAft>
                  <a:spcPct val="0"/>
                </a:spcAft>
              </a:pPr>
              <a:r>
                <a:rPr lang="en-US" altLang="ja-JP" sz="900" dirty="0" smtClean="0">
                  <a:solidFill>
                    <a:srgbClr val="404040"/>
                  </a:solidFill>
                  <a:latin typeface="A-OTF 新ゴ Pro L"/>
                  <a:ea typeface="A-OTF 新ゴ Pro L"/>
                  <a:cs typeface="A-OTF 新ゴ Pro L"/>
                </a:rPr>
                <a:t>Hero innovation D.U. All rights reserved</a:t>
              </a:r>
              <a:endParaRPr lang="en-US" altLang="ja-JP" sz="600" dirty="0" smtClean="0">
                <a:solidFill>
                  <a:srgbClr val="404040"/>
                </a:solidFill>
                <a:latin typeface="A-OTF 新ゴ Pro L"/>
                <a:ea typeface="A-OTF 新ゴ Pro L"/>
                <a:cs typeface="A-OTF 新ゴ Pro L"/>
              </a:endParaRPr>
            </a:p>
          </p:txBody>
        </p:sp>
        <p:sp>
          <p:nvSpPr>
            <p:cNvPr id="7" name="正方形/長方形 6"/>
            <p:cNvSpPr/>
            <p:nvPr/>
          </p:nvSpPr>
          <p:spPr>
            <a:xfrm>
              <a:off x="286018" y="6448987"/>
              <a:ext cx="2150857" cy="102977"/>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2436875" y="6448987"/>
              <a:ext cx="2150857" cy="1029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566603" y="6448987"/>
              <a:ext cx="2150857" cy="10297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6717460" y="6448987"/>
              <a:ext cx="2150857" cy="102977"/>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pic>
        <p:nvPicPr>
          <p:cNvPr id="11" name="図 10" descr="Hero_logo_fix.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80390" y="116632"/>
            <a:ext cx="956106" cy="5764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9349A-489C-42DD-B6F1-5C6E1774FBC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5" r:id="rId16"/>
    <p:sldLayoutId id="2147483666" r:id="rId17"/>
    <p:sldLayoutId id="2147483667" r:id="rId18"/>
    <p:sldLayoutId id="2147483668" r:id="rId19"/>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8"/>
          <p:cNvSpPr>
            <a:spLocks noChangeArrowheads="1"/>
          </p:cNvSpPr>
          <p:nvPr/>
        </p:nvSpPr>
        <p:spPr bwMode="auto">
          <a:xfrm>
            <a:off x="0" y="0"/>
            <a:ext cx="9917113" cy="6858000"/>
          </a:xfrm>
          <a:prstGeom prst="rect">
            <a:avLst/>
          </a:prstGeom>
          <a:solidFill>
            <a:srgbClr val="04A8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9" name="正方形/長方形 8"/>
          <p:cNvSpPr/>
          <p:nvPr/>
        </p:nvSpPr>
        <p:spPr>
          <a:xfrm>
            <a:off x="2987824" y="5877272"/>
            <a:ext cx="4031873" cy="400110"/>
          </a:xfrm>
          <a:prstGeom prst="rect">
            <a:avLst/>
          </a:prstGeom>
        </p:spPr>
        <p:txBody>
          <a:bodyPr wrap="none">
            <a:spAutoFit/>
          </a:bodyPr>
          <a:lstStyle/>
          <a:p>
            <a:r>
              <a:rPr lang="ja-JP" altLang="en-US" sz="2000" dirty="0" smtClean="0">
                <a:solidFill>
                  <a:srgbClr val="FFFFFF"/>
                </a:solidFill>
                <a:latin typeface="メイリオ"/>
                <a:ea typeface="メイリオ"/>
                <a:cs typeface="メイリオ"/>
              </a:rPr>
              <a:t>株式会社ヒーローイノベーション</a:t>
            </a:r>
            <a:endParaRPr lang="en-US" altLang="ja-JP" sz="2000" dirty="0">
              <a:solidFill>
                <a:srgbClr val="FFFFFF"/>
              </a:solidFill>
              <a:latin typeface="メイリオ"/>
              <a:ea typeface="メイリオ"/>
              <a:cs typeface="メイリオ"/>
            </a:endParaRPr>
          </a:p>
        </p:txBody>
      </p:sp>
      <p:sp>
        <p:nvSpPr>
          <p:cNvPr id="3" name="テキスト ボックス 2"/>
          <p:cNvSpPr txBox="1"/>
          <p:nvPr/>
        </p:nvSpPr>
        <p:spPr>
          <a:xfrm>
            <a:off x="1904211" y="2636912"/>
            <a:ext cx="6340197" cy="707886"/>
          </a:xfrm>
          <a:prstGeom prst="rect">
            <a:avLst/>
          </a:prstGeom>
          <a:noFill/>
        </p:spPr>
        <p:txBody>
          <a:bodyPr wrap="none" rtlCol="0">
            <a:spAutoFit/>
          </a:bodyPr>
          <a:lstStyle/>
          <a:p>
            <a:r>
              <a:rPr kumimoji="1" lang="ja-JP" altLang="en-US" sz="4000" b="1" dirty="0" smtClean="0">
                <a:solidFill>
                  <a:schemeClr val="bg1"/>
                </a:solidFill>
                <a:latin typeface="メイリオ"/>
                <a:ea typeface="メイリオ"/>
                <a:cs typeface="メイリオ"/>
              </a:rPr>
              <a:t>ホームページ戦略ご提案書</a:t>
            </a:r>
            <a:endParaRPr kumimoji="1" lang="ja-JP" altLang="en-US" sz="4000" b="1" dirty="0">
              <a:solidFill>
                <a:schemeClr val="bg1"/>
              </a:solidFill>
              <a:latin typeface="メイリオ"/>
              <a:ea typeface="メイリオ"/>
              <a:cs typeface="メイリオ"/>
            </a:endParaRPr>
          </a:p>
        </p:txBody>
      </p:sp>
      <p:sp>
        <p:nvSpPr>
          <p:cNvPr id="6" name="テキスト ボックス 5"/>
          <p:cNvSpPr txBox="1"/>
          <p:nvPr/>
        </p:nvSpPr>
        <p:spPr>
          <a:xfrm>
            <a:off x="2339752" y="3501008"/>
            <a:ext cx="5173211" cy="523220"/>
          </a:xfrm>
          <a:prstGeom prst="rect">
            <a:avLst/>
          </a:prstGeom>
          <a:noFill/>
        </p:spPr>
        <p:txBody>
          <a:bodyPr wrap="none" rtlCol="0">
            <a:spAutoFit/>
          </a:bodyPr>
          <a:lstStyle/>
          <a:p>
            <a:r>
              <a:rPr lang="en-US" altLang="ja-JP" sz="2800" u="sng" dirty="0" smtClean="0">
                <a:solidFill>
                  <a:schemeClr val="bg1"/>
                </a:solidFill>
                <a:latin typeface="メイリオ"/>
                <a:ea typeface="メイリオ"/>
                <a:cs typeface="メイリオ"/>
              </a:rPr>
              <a:t>(</a:t>
            </a:r>
            <a:r>
              <a:rPr lang="ja-JP" altLang="en-US" sz="2800" u="sng" dirty="0" smtClean="0">
                <a:solidFill>
                  <a:schemeClr val="bg1"/>
                </a:solidFill>
                <a:latin typeface="メイリオ"/>
                <a:ea typeface="メイリオ"/>
                <a:cs typeface="メイリオ"/>
              </a:rPr>
              <a:t>仮称</a:t>
            </a:r>
            <a:r>
              <a:rPr lang="en-US" altLang="ja-JP" sz="2800" u="sng" dirty="0" smtClean="0">
                <a:solidFill>
                  <a:schemeClr val="bg1"/>
                </a:solidFill>
                <a:latin typeface="メイリオ"/>
                <a:ea typeface="メイリオ"/>
                <a:cs typeface="メイリオ"/>
              </a:rPr>
              <a:t>)</a:t>
            </a:r>
            <a:r>
              <a:rPr lang="ja-JP" altLang="en-US" sz="2800" u="sng" dirty="0" smtClean="0">
                <a:solidFill>
                  <a:schemeClr val="bg1"/>
                </a:solidFill>
                <a:latin typeface="メイリオ"/>
                <a:ea typeface="メイリオ"/>
                <a:cs typeface="メイリオ"/>
              </a:rPr>
              <a:t>方南町歯科クリニック</a:t>
            </a:r>
            <a:r>
              <a:rPr lang="ja-JP" altLang="en-US" sz="2800" u="sng" dirty="0">
                <a:solidFill>
                  <a:schemeClr val="bg1"/>
                </a:solidFill>
                <a:latin typeface="メイリオ"/>
                <a:ea typeface="メイリオ"/>
                <a:cs typeface="メイリオ"/>
              </a:rPr>
              <a:t>様</a:t>
            </a:r>
            <a:endParaRPr kumimoji="1" lang="ja-JP" altLang="en-US" sz="2800" u="sng" dirty="0">
              <a:solidFill>
                <a:schemeClr val="bg1"/>
              </a:solidFill>
              <a:latin typeface="メイリオ"/>
              <a:ea typeface="メイリオ"/>
              <a:cs typeface="メイリオ"/>
            </a:endParaRPr>
          </a:p>
        </p:txBody>
      </p:sp>
      <p:sp>
        <p:nvSpPr>
          <p:cNvPr id="7" name="正方形/長方形 3"/>
          <p:cNvSpPr>
            <a:spLocks noChangeArrowheads="1"/>
          </p:cNvSpPr>
          <p:nvPr/>
        </p:nvSpPr>
        <p:spPr bwMode="auto">
          <a:xfrm>
            <a:off x="3203848" y="6489700"/>
            <a:ext cx="347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dirty="0">
                <a:solidFill>
                  <a:schemeClr val="bg1"/>
                </a:solidFill>
                <a:latin typeface="メイリオ" charset="0"/>
              </a:rPr>
              <a:t>Copyright © 2017 </a:t>
            </a:r>
            <a:r>
              <a:rPr lang="en-US" altLang="ja-JP" sz="900" dirty="0">
                <a:solidFill>
                  <a:schemeClr val="bg1"/>
                </a:solidFill>
              </a:rPr>
              <a:t>HERO INNOVATION</a:t>
            </a:r>
            <a:r>
              <a:rPr lang="en-US" altLang="ja-JP" sz="900" dirty="0">
                <a:solidFill>
                  <a:schemeClr val="bg1"/>
                </a:solidFill>
                <a:latin typeface="メイリオ" charset="0"/>
              </a:rPr>
              <a:t> All Rights Reserved.</a:t>
            </a:r>
            <a:endParaRPr lang="ja-JP" altLang="en-US" sz="900" dirty="0">
              <a:solidFill>
                <a:schemeClr val="bg1"/>
              </a:solidFill>
              <a:latin typeface="メイリオ"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60" name="図形グループ 26"/>
          <p:cNvGrpSpPr>
            <a:grpSpLocks/>
          </p:cNvGrpSpPr>
          <p:nvPr/>
        </p:nvGrpSpPr>
        <p:grpSpPr bwMode="auto">
          <a:xfrm>
            <a:off x="734974" y="2708920"/>
            <a:ext cx="4125058" cy="1008062"/>
            <a:chOff x="562855" y="4041068"/>
            <a:chExt cx="4570165" cy="1031245"/>
          </a:xfrm>
        </p:grpSpPr>
        <p:pic>
          <p:nvPicPr>
            <p:cNvPr id="31772" name="図 1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855" y="4041068"/>
              <a:ext cx="4570165" cy="103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正方形/長方形 20"/>
            <p:cNvSpPr>
              <a:spLocks noChangeArrowheads="1"/>
            </p:cNvSpPr>
            <p:nvPr/>
          </p:nvSpPr>
          <p:spPr bwMode="auto">
            <a:xfrm>
              <a:off x="704528" y="4139789"/>
              <a:ext cx="1753239" cy="3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smtClean="0"/>
                <a:t>方南町</a:t>
              </a:r>
              <a:r>
                <a:rPr lang="ja-JP" altLang="en-US" dirty="0"/>
                <a:t>　歯科</a:t>
              </a:r>
            </a:p>
          </p:txBody>
        </p:sp>
      </p:grpSp>
      <p:sp>
        <p:nvSpPr>
          <p:cNvPr id="50" name="正方形/長方形 20"/>
          <p:cNvSpPr>
            <a:spLocks noChangeArrowheads="1"/>
          </p:cNvSpPr>
          <p:nvPr/>
        </p:nvSpPr>
        <p:spPr bwMode="auto">
          <a:xfrm>
            <a:off x="899592" y="3717032"/>
            <a:ext cx="3556488" cy="62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defRPr/>
            </a:pPr>
            <a:r>
              <a:rPr lang="ja-JP" altLang="en-US" sz="1600" dirty="0">
                <a:solidFill>
                  <a:srgbClr val="262626"/>
                </a:solidFill>
                <a:latin typeface="ヒラギノ角ゴ ProN W6"/>
                <a:ea typeface="ヒラギノ角ゴ ProN W6"/>
                <a:cs typeface="ヒラギノ角ゴ ProN W6"/>
              </a:rPr>
              <a:t>競合性の高い、ビックワードには</a:t>
            </a:r>
            <a:r>
              <a:rPr lang="ja-JP" altLang="en-US" sz="1600" dirty="0">
                <a:solidFill>
                  <a:srgbClr val="FF3300"/>
                </a:solidFill>
                <a:latin typeface="ヒラギノ角ゴ ProN W6"/>
                <a:ea typeface="ヒラギノ角ゴ ProN W6"/>
                <a:cs typeface="ヒラギノ角ゴ ProN W6"/>
              </a:rPr>
              <a:t>リスティング広告</a:t>
            </a:r>
            <a:r>
              <a:rPr lang="ja-JP" altLang="en-US" sz="1600" dirty="0">
                <a:solidFill>
                  <a:srgbClr val="262626"/>
                </a:solidFill>
                <a:latin typeface="ヒラギノ角ゴ ProN W6"/>
                <a:ea typeface="ヒラギノ角ゴ ProN W6"/>
                <a:cs typeface="ヒラギノ角ゴ ProN W6"/>
              </a:rPr>
              <a:t>がオススメ</a:t>
            </a:r>
            <a:endParaRPr lang="ja-JP" altLang="en-US" sz="1600" dirty="0">
              <a:solidFill>
                <a:schemeClr val="tx2">
                  <a:lumMod val="75000"/>
                </a:schemeClr>
              </a:solidFill>
              <a:latin typeface="ヒラギノ角ゴ ProN W6"/>
              <a:ea typeface="ヒラギノ角ゴ ProN W6"/>
              <a:cs typeface="ヒラギノ角ゴ ProN W6"/>
            </a:endParaRPr>
          </a:p>
        </p:txBody>
      </p:sp>
      <p:cxnSp>
        <p:nvCxnSpPr>
          <p:cNvPr id="32" name="直線コネクタ 31"/>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323528" y="260648"/>
            <a:ext cx="5616624"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開業時期</a:t>
            </a:r>
            <a:r>
              <a:rPr lang="en-US" altLang="ja-JP" sz="2800" b="1" dirty="0" smtClean="0">
                <a:solidFill>
                  <a:schemeClr val="tx1">
                    <a:lumMod val="75000"/>
                    <a:lumOff val="25000"/>
                  </a:schemeClr>
                </a:solidFill>
                <a:latin typeface="メイリオ"/>
                <a:ea typeface="メイリオ"/>
                <a:cs typeface="メイリオ"/>
              </a:rPr>
              <a:t>(1〜3</a:t>
            </a:r>
            <a:r>
              <a:rPr lang="ja-JP" altLang="en-US" sz="2800" b="1" dirty="0" smtClean="0">
                <a:solidFill>
                  <a:schemeClr val="tx1">
                    <a:lumMod val="75000"/>
                    <a:lumOff val="25000"/>
                  </a:schemeClr>
                </a:solidFill>
                <a:latin typeface="メイリオ"/>
                <a:ea typeface="メイリオ"/>
                <a:cs typeface="メイリオ"/>
              </a:rPr>
              <a:t>ヶ月</a:t>
            </a:r>
            <a:r>
              <a:rPr lang="en-US" altLang="ja-JP" sz="2800" b="1" dirty="0" smtClean="0">
                <a:solidFill>
                  <a:schemeClr val="tx1">
                    <a:lumMod val="75000"/>
                    <a:lumOff val="25000"/>
                  </a:schemeClr>
                </a:solidFill>
                <a:latin typeface="メイリオ"/>
                <a:ea typeface="メイリオ"/>
                <a:cs typeface="メイリオ"/>
              </a:rPr>
              <a:t>)</a:t>
            </a:r>
            <a:endParaRPr kumimoji="1" lang="ja-JP" altLang="en-US" sz="2800" b="1" dirty="0">
              <a:solidFill>
                <a:schemeClr val="tx1">
                  <a:lumMod val="75000"/>
                  <a:lumOff val="25000"/>
                </a:schemeClr>
              </a:solidFill>
              <a:latin typeface="メイリオ"/>
              <a:ea typeface="メイリオ"/>
              <a:cs typeface="メイリオ"/>
            </a:endParaRPr>
          </a:p>
        </p:txBody>
      </p:sp>
      <p:sp>
        <p:nvSpPr>
          <p:cNvPr id="4" name="正方形/長方形 3"/>
          <p:cNvSpPr/>
          <p:nvPr/>
        </p:nvSpPr>
        <p:spPr>
          <a:xfrm>
            <a:off x="755576" y="3645024"/>
            <a:ext cx="3960440" cy="792088"/>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正方形/長方形 47"/>
          <p:cNvSpPr>
            <a:spLocks noChangeArrowheads="1"/>
          </p:cNvSpPr>
          <p:nvPr/>
        </p:nvSpPr>
        <p:spPr bwMode="auto">
          <a:xfrm rot="20733909">
            <a:off x="286253" y="3398195"/>
            <a:ext cx="958983" cy="400110"/>
          </a:xfrm>
          <a:prstGeom prst="rect">
            <a:avLst/>
          </a:prstGeom>
          <a:solidFill>
            <a:schemeClr val="bg1"/>
          </a:solidFill>
          <a:ln w="28575" cmpd="sng">
            <a:solidFill>
              <a:srgbClr val="FF3300"/>
            </a:solidFill>
          </a:ln>
          <a:effectLst>
            <a:outerShdw blurRad="50800" dist="38100" dir="2700000" algn="tl" rotWithShape="0">
              <a:prstClr val="black">
                <a:alpha val="40000"/>
              </a:prstClr>
            </a:outerShdw>
          </a:effectLst>
        </p:spPr>
        <p:txBody>
          <a:bodyPr wrap="square">
            <a:spAutoFit/>
          </a:bodyPr>
          <a:lstStyle/>
          <a:p>
            <a:pPr algn="ctr">
              <a:defRPr/>
            </a:pPr>
            <a:r>
              <a:rPr lang="en-US" altLang="ja-JP" sz="2000" dirty="0">
                <a:solidFill>
                  <a:srgbClr val="FF3300"/>
                </a:solidFill>
              </a:rPr>
              <a:t>POINT</a:t>
            </a:r>
            <a:endParaRPr lang="ja-JP" altLang="en-US" sz="2000" dirty="0">
              <a:solidFill>
                <a:srgbClr val="FF3300"/>
              </a:solidFill>
            </a:endParaRPr>
          </a:p>
        </p:txBody>
      </p:sp>
      <p:sp>
        <p:nvSpPr>
          <p:cNvPr id="5" name="テキスト ボックス 4"/>
          <p:cNvSpPr txBox="1"/>
          <p:nvPr/>
        </p:nvSpPr>
        <p:spPr>
          <a:xfrm>
            <a:off x="6372200" y="1772816"/>
            <a:ext cx="2012859" cy="369332"/>
          </a:xfrm>
          <a:prstGeom prst="rect">
            <a:avLst/>
          </a:prstGeom>
          <a:noFill/>
        </p:spPr>
        <p:txBody>
          <a:bodyPr wrap="none" rtlCol="0">
            <a:spAutoFit/>
          </a:bodyPr>
          <a:lstStyle/>
          <a:p>
            <a:r>
              <a:rPr lang="en-US" altLang="en-US" dirty="0" smtClean="0"/>
              <a:t>リスティング</a:t>
            </a:r>
            <a:r>
              <a:rPr kumimoji="1" lang="ja-JP" altLang="en-US" dirty="0" smtClean="0"/>
              <a:t>画面</a:t>
            </a:r>
            <a:endParaRPr kumimoji="1" lang="ja-JP" altLang="en-US" dirty="0"/>
          </a:p>
        </p:txBody>
      </p:sp>
      <p:sp>
        <p:nvSpPr>
          <p:cNvPr id="37" name="ホームベース 36"/>
          <p:cNvSpPr/>
          <p:nvPr/>
        </p:nvSpPr>
        <p:spPr bwMode="auto">
          <a:xfrm>
            <a:off x="3606910" y="5625232"/>
            <a:ext cx="4277458" cy="900112"/>
          </a:xfrm>
          <a:prstGeom prst="homePlate">
            <a:avLst>
              <a:gd name="adj" fmla="val 39921"/>
            </a:avLst>
          </a:prstGeom>
          <a:solidFill>
            <a:schemeClr val="bg1">
              <a:lumMod val="75000"/>
            </a:schemeClr>
          </a:solidFill>
          <a:ln>
            <a:noFill/>
          </a:ln>
          <a:effectLst/>
          <a:extLst/>
        </p:spPr>
        <p:txBody>
          <a:bodyPr wrap="none" lIns="0" tIns="0" rIns="0" bIns="0"/>
          <a:lstStyle/>
          <a:p>
            <a:pPr>
              <a:defRPr/>
            </a:pPr>
            <a:endParaRPr lang="ja-JP" altLang="en-US"/>
          </a:p>
        </p:txBody>
      </p:sp>
      <p:sp>
        <p:nvSpPr>
          <p:cNvPr id="38" name="ホームベース 37"/>
          <p:cNvSpPr/>
          <p:nvPr/>
        </p:nvSpPr>
        <p:spPr bwMode="auto">
          <a:xfrm>
            <a:off x="1978868" y="5625232"/>
            <a:ext cx="3883269" cy="900112"/>
          </a:xfrm>
          <a:prstGeom prst="homePlate">
            <a:avLst>
              <a:gd name="adj" fmla="val 39921"/>
            </a:avLst>
          </a:prstGeom>
          <a:solidFill>
            <a:schemeClr val="accent2">
              <a:lumMod val="40000"/>
              <a:lumOff val="60000"/>
            </a:schemeClr>
          </a:solidFill>
          <a:ln>
            <a:noFill/>
          </a:ln>
          <a:effectLst/>
          <a:extLst/>
        </p:spPr>
        <p:txBody>
          <a:bodyPr wrap="none" lIns="0" tIns="0" rIns="0" bIns="0"/>
          <a:lstStyle/>
          <a:p>
            <a:pPr>
              <a:defRPr/>
            </a:pPr>
            <a:endParaRPr lang="ja-JP" altLang="en-US"/>
          </a:p>
        </p:txBody>
      </p:sp>
      <p:sp>
        <p:nvSpPr>
          <p:cNvPr id="39" name="ホームベース 1"/>
          <p:cNvSpPr>
            <a:spLocks noChangeArrowheads="1"/>
          </p:cNvSpPr>
          <p:nvPr/>
        </p:nvSpPr>
        <p:spPr bwMode="auto">
          <a:xfrm>
            <a:off x="1048348" y="5625232"/>
            <a:ext cx="2662604" cy="900112"/>
          </a:xfrm>
          <a:prstGeom prst="homePlate">
            <a:avLst>
              <a:gd name="adj" fmla="val 39909"/>
            </a:avLst>
          </a:prstGeom>
          <a:solidFill>
            <a:srgbClr val="DAE6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40" name="正方形/長方形 13"/>
          <p:cNvSpPr>
            <a:spLocks noChangeArrowheads="1"/>
          </p:cNvSpPr>
          <p:nvPr/>
        </p:nvSpPr>
        <p:spPr bwMode="auto">
          <a:xfrm>
            <a:off x="1470379" y="5883995"/>
            <a:ext cx="162804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solidFill>
                  <a:srgbClr val="262626"/>
                </a:solidFill>
              </a:rPr>
              <a:t>1</a:t>
            </a:r>
            <a:r>
              <a:rPr lang="ja-JP" altLang="en-US" sz="2400">
                <a:solidFill>
                  <a:srgbClr val="262626"/>
                </a:solidFill>
              </a:rPr>
              <a:t>ヶ月</a:t>
            </a:r>
          </a:p>
        </p:txBody>
      </p:sp>
      <p:sp>
        <p:nvSpPr>
          <p:cNvPr id="41" name="正方形/長方形 37"/>
          <p:cNvSpPr>
            <a:spLocks noChangeArrowheads="1"/>
          </p:cNvSpPr>
          <p:nvPr/>
        </p:nvSpPr>
        <p:spPr bwMode="auto">
          <a:xfrm>
            <a:off x="1468914" y="5158507"/>
            <a:ext cx="6216162" cy="368300"/>
          </a:xfrm>
          <a:prstGeom prst="rect">
            <a:avLst/>
          </a:prstGeom>
          <a:noFill/>
          <a:ln w="38100">
            <a:solidFill>
              <a:srgbClr val="FF33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ja-JP" altLang="en-US">
                <a:solidFill>
                  <a:srgbClr val="262626"/>
                </a:solidFill>
              </a:rPr>
              <a:t>コンテンツが少なく検索に出にくい</a:t>
            </a:r>
            <a:r>
              <a:rPr lang="ja-JP" altLang="en-US">
                <a:solidFill>
                  <a:srgbClr val="FF3300"/>
                </a:solidFill>
              </a:rPr>
              <a:t>＝リスティング広告</a:t>
            </a:r>
          </a:p>
        </p:txBody>
      </p:sp>
      <p:sp>
        <p:nvSpPr>
          <p:cNvPr id="42" name="正方形/長方形 13"/>
          <p:cNvSpPr>
            <a:spLocks noChangeArrowheads="1"/>
          </p:cNvSpPr>
          <p:nvPr/>
        </p:nvSpPr>
        <p:spPr bwMode="auto">
          <a:xfrm>
            <a:off x="3795944" y="5877645"/>
            <a:ext cx="162804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solidFill>
                  <a:srgbClr val="262626"/>
                </a:solidFill>
              </a:rPr>
              <a:t>2</a:t>
            </a:r>
            <a:r>
              <a:rPr lang="ja-JP" altLang="en-US" sz="2400">
                <a:solidFill>
                  <a:srgbClr val="262626"/>
                </a:solidFill>
              </a:rPr>
              <a:t>ヶ月</a:t>
            </a:r>
          </a:p>
        </p:txBody>
      </p:sp>
      <p:sp>
        <p:nvSpPr>
          <p:cNvPr id="43" name="正方形/長方形 13"/>
          <p:cNvSpPr>
            <a:spLocks noChangeArrowheads="1"/>
          </p:cNvSpPr>
          <p:nvPr/>
        </p:nvSpPr>
        <p:spPr bwMode="auto">
          <a:xfrm>
            <a:off x="5889979" y="5877645"/>
            <a:ext cx="162804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a:solidFill>
                  <a:srgbClr val="262626"/>
                </a:solidFill>
              </a:rPr>
              <a:t>3</a:t>
            </a:r>
            <a:r>
              <a:rPr lang="ja-JP" altLang="en-US" sz="2400">
                <a:solidFill>
                  <a:srgbClr val="262626"/>
                </a:solidFill>
              </a:rPr>
              <a:t>ヶ月</a:t>
            </a:r>
          </a:p>
        </p:txBody>
      </p:sp>
      <p:sp>
        <p:nvSpPr>
          <p:cNvPr id="44" name="正方形/長方形 49"/>
          <p:cNvSpPr>
            <a:spLocks noChangeArrowheads="1"/>
          </p:cNvSpPr>
          <p:nvPr/>
        </p:nvSpPr>
        <p:spPr bwMode="auto">
          <a:xfrm>
            <a:off x="649763" y="470607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800"/>
              <a:t>開業</a:t>
            </a:r>
          </a:p>
        </p:txBody>
      </p:sp>
      <p:sp>
        <p:nvSpPr>
          <p:cNvPr id="45" name="二等辺三角形 4"/>
          <p:cNvSpPr>
            <a:spLocks noChangeArrowheads="1"/>
          </p:cNvSpPr>
          <p:nvPr/>
        </p:nvSpPr>
        <p:spPr bwMode="auto">
          <a:xfrm rot="10800000">
            <a:off x="914999" y="5237883"/>
            <a:ext cx="312126" cy="187325"/>
          </a:xfrm>
          <a:prstGeom prst="triangle">
            <a:avLst>
              <a:gd name="adj" fmla="val 50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46" name="正方形/長方形 34"/>
          <p:cNvSpPr>
            <a:spLocks noChangeArrowheads="1"/>
          </p:cNvSpPr>
          <p:nvPr/>
        </p:nvSpPr>
        <p:spPr bwMode="auto">
          <a:xfrm>
            <a:off x="395536" y="1268760"/>
            <a:ext cx="532859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800" dirty="0">
                <a:solidFill>
                  <a:srgbClr val="FF3300"/>
                </a:solidFill>
                <a:latin typeface="ヒラギノ角ゴ ProN W6"/>
                <a:ea typeface="ヒラギノ角ゴ ProN W6"/>
                <a:cs typeface="ヒラギノ角ゴ ProN W6"/>
              </a:rPr>
              <a:t>顕在層</a:t>
            </a:r>
            <a:r>
              <a:rPr lang="en-US" altLang="ja-JP" sz="2000" dirty="0">
                <a:solidFill>
                  <a:srgbClr val="FF3300"/>
                </a:solidFill>
                <a:latin typeface="ヒラギノ角ゴ ProN W6"/>
                <a:ea typeface="ヒラギノ角ゴ ProN W6"/>
                <a:cs typeface="ヒラギノ角ゴ ProN W6"/>
              </a:rPr>
              <a:t>(</a:t>
            </a:r>
            <a:r>
              <a:rPr lang="ja-JP" altLang="en-US" sz="2000" dirty="0">
                <a:solidFill>
                  <a:srgbClr val="FF3300"/>
                </a:solidFill>
                <a:latin typeface="ヒラギノ角ゴ ProN W6"/>
                <a:ea typeface="ヒラギノ角ゴ ProN W6"/>
                <a:cs typeface="ヒラギノ角ゴ ProN W6"/>
              </a:rPr>
              <a:t>歯医者を探している人</a:t>
            </a:r>
            <a:r>
              <a:rPr lang="en-US" altLang="ja-JP" sz="2000" dirty="0">
                <a:solidFill>
                  <a:srgbClr val="FF3300"/>
                </a:solidFill>
                <a:latin typeface="ヒラギノ角ゴ ProN W6"/>
                <a:ea typeface="ヒラギノ角ゴ ProN W6"/>
                <a:cs typeface="ヒラギノ角ゴ ProN W6"/>
              </a:rPr>
              <a:t>)</a:t>
            </a:r>
            <a:r>
              <a:rPr lang="ja-JP" altLang="en-US" sz="2800" dirty="0">
                <a:solidFill>
                  <a:srgbClr val="FF3300"/>
                </a:solidFill>
                <a:latin typeface="ヒラギノ角ゴ ProN W6"/>
                <a:ea typeface="ヒラギノ角ゴ ProN W6"/>
                <a:cs typeface="ヒラギノ角ゴ ProN W6"/>
              </a:rPr>
              <a:t>を狙う。</a:t>
            </a:r>
            <a:endParaRPr lang="en-US" altLang="ja-JP" sz="2800" dirty="0">
              <a:solidFill>
                <a:srgbClr val="FF3300"/>
              </a:solidFill>
              <a:latin typeface="ヒラギノ角ゴ ProN W6"/>
              <a:ea typeface="ヒラギノ角ゴ ProN W6"/>
              <a:cs typeface="ヒラギノ角ゴ ProN W6"/>
            </a:endParaRPr>
          </a:p>
          <a:p>
            <a:r>
              <a:rPr lang="ja-JP" altLang="en-US" sz="2000" dirty="0">
                <a:solidFill>
                  <a:srgbClr val="000000"/>
                </a:solidFill>
                <a:latin typeface="ヒラギノ角ゴ ProN W6"/>
                <a:ea typeface="ヒラギノ角ゴ ProN W6"/>
                <a:cs typeface="ヒラギノ角ゴ ProN W6"/>
              </a:rPr>
              <a:t>期間：</a:t>
            </a:r>
            <a:r>
              <a:rPr lang="en-US" altLang="ja-JP" sz="2000" dirty="0">
                <a:solidFill>
                  <a:srgbClr val="000000"/>
                </a:solidFill>
                <a:latin typeface="ヒラギノ角ゴ ProN W6"/>
                <a:ea typeface="ヒラギノ角ゴ ProN W6"/>
                <a:cs typeface="ヒラギノ角ゴ ProN W6"/>
              </a:rPr>
              <a:t>1〜3</a:t>
            </a:r>
            <a:r>
              <a:rPr lang="ja-JP" altLang="en-US" sz="2000" dirty="0">
                <a:solidFill>
                  <a:srgbClr val="000000"/>
                </a:solidFill>
                <a:latin typeface="ヒラギノ角ゴ ProN W6"/>
                <a:ea typeface="ヒラギノ角ゴ ProN W6"/>
                <a:cs typeface="ヒラギノ角ゴ ProN W6"/>
              </a:rPr>
              <a:t>ヶ月　</a:t>
            </a:r>
            <a:endParaRPr lang="en-US" altLang="ja-JP" sz="2000" dirty="0">
              <a:solidFill>
                <a:srgbClr val="000000"/>
              </a:solidFill>
              <a:latin typeface="ヒラギノ角ゴ ProN W6"/>
              <a:ea typeface="ヒラギノ角ゴ ProN W6"/>
              <a:cs typeface="ヒラギノ角ゴ ProN W6"/>
            </a:endParaRPr>
          </a:p>
          <a:p>
            <a:r>
              <a:rPr lang="ja-JP" altLang="en-US" sz="2000" dirty="0">
                <a:solidFill>
                  <a:srgbClr val="000000"/>
                </a:solidFill>
                <a:latin typeface="ヒラギノ角ゴ ProN W6"/>
                <a:ea typeface="ヒラギノ角ゴ ProN W6"/>
                <a:cs typeface="ヒラギノ角ゴ ProN W6"/>
              </a:rPr>
              <a:t>検索キーワード</a:t>
            </a:r>
            <a:r>
              <a:rPr lang="ja-JP" altLang="en-US" sz="2000" dirty="0" smtClean="0">
                <a:solidFill>
                  <a:srgbClr val="000000"/>
                </a:solidFill>
                <a:latin typeface="ヒラギノ角ゴ ProN W6"/>
                <a:ea typeface="ヒラギノ角ゴ ProN W6"/>
                <a:cs typeface="ヒラギノ角ゴ ProN W6"/>
              </a:rPr>
              <a:t>：「</a:t>
            </a:r>
            <a:r>
              <a:rPr lang="ja-JP" altLang="en-US" sz="2000" dirty="0">
                <a:solidFill>
                  <a:srgbClr val="000000"/>
                </a:solidFill>
                <a:latin typeface="ヒラギノ角ゴ ProN W6"/>
                <a:ea typeface="ヒラギノ角ゴ ProN W6"/>
                <a:cs typeface="ヒラギノ角ゴ ProN W6"/>
              </a:rPr>
              <a:t>ビックワード」</a:t>
            </a:r>
            <a:endParaRPr lang="en-US" altLang="ja-JP" sz="2000" dirty="0">
              <a:solidFill>
                <a:srgbClr val="000000"/>
              </a:solidFill>
              <a:latin typeface="ヒラギノ角ゴ ProN W6"/>
              <a:ea typeface="ヒラギノ角ゴ ProN W6"/>
              <a:cs typeface="ヒラギノ角ゴ ProN W6"/>
            </a:endParaRPr>
          </a:p>
        </p:txBody>
      </p:sp>
      <p:pic>
        <p:nvPicPr>
          <p:cNvPr id="47" name="図 46" descr="スクリーンショット 2016-07-08 15.57.38.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5037" y="2132856"/>
            <a:ext cx="2175395" cy="2842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正方形/長方形 47"/>
          <p:cNvSpPr/>
          <p:nvPr/>
        </p:nvSpPr>
        <p:spPr bwMode="auto">
          <a:xfrm>
            <a:off x="6371506" y="2420888"/>
            <a:ext cx="1987806" cy="792088"/>
          </a:xfrm>
          <a:prstGeom prst="rect">
            <a:avLst/>
          </a:prstGeom>
          <a:noFill/>
          <a:ln w="38100" cap="flat" cmpd="sng" algn="ctr">
            <a:solidFill>
              <a:srgbClr val="FF33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sp>
        <p:nvSpPr>
          <p:cNvPr id="49" name="正方形/長方形 48"/>
          <p:cNvSpPr/>
          <p:nvPr/>
        </p:nvSpPr>
        <p:spPr bwMode="auto">
          <a:xfrm>
            <a:off x="5940152" y="3525094"/>
            <a:ext cx="772740" cy="29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sp>
        <p:nvSpPr>
          <p:cNvPr id="52" name="下矢印吹き出し 3"/>
          <p:cNvSpPr>
            <a:spLocks noChangeArrowheads="1"/>
          </p:cNvSpPr>
          <p:nvPr/>
        </p:nvSpPr>
        <p:spPr bwMode="auto">
          <a:xfrm rot="10800000">
            <a:off x="6371951" y="3252042"/>
            <a:ext cx="1982477" cy="1041053"/>
          </a:xfrm>
          <a:prstGeom prst="downArrowCallout">
            <a:avLst>
              <a:gd name="adj1" fmla="val 31461"/>
              <a:gd name="adj2" fmla="val 25029"/>
              <a:gd name="adj3" fmla="val 25000"/>
              <a:gd name="adj4" fmla="val 66579"/>
            </a:avLst>
          </a:prstGeom>
          <a:solidFill>
            <a:schemeClr val="bg1"/>
          </a:solidFill>
          <a:ln w="38100">
            <a:solidFill>
              <a:srgbClr val="FF3300"/>
            </a:solidFill>
            <a:miter lim="800000"/>
            <a:headEnd/>
            <a:tailEnd/>
          </a:ln>
        </p:spPr>
        <p:txBody>
          <a:bodyPr wrap="none" lIns="0" tIns="0" rIns="0" bIns="0"/>
          <a:lstStyle/>
          <a:p>
            <a:endParaRPr lang="ja-JP" altLang="en-US"/>
          </a:p>
        </p:txBody>
      </p:sp>
      <p:sp>
        <p:nvSpPr>
          <p:cNvPr id="53" name="正方形/長方形 16"/>
          <p:cNvSpPr>
            <a:spLocks noChangeArrowheads="1"/>
          </p:cNvSpPr>
          <p:nvPr/>
        </p:nvSpPr>
        <p:spPr bwMode="auto">
          <a:xfrm>
            <a:off x="6443514" y="3645024"/>
            <a:ext cx="193025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50" dirty="0">
                <a:solidFill>
                  <a:srgbClr val="FF3300"/>
                </a:solidFill>
              </a:rPr>
              <a:t>時期や内容などポイントを</a:t>
            </a:r>
            <a:r>
              <a:rPr lang="ja-JP" altLang="en-US" sz="1050" dirty="0" smtClean="0">
                <a:solidFill>
                  <a:srgbClr val="FF3300"/>
                </a:solidFill>
              </a:rPr>
              <a:t>絞って広告</a:t>
            </a:r>
            <a:r>
              <a:rPr lang="ja-JP" altLang="en-US" sz="1050" dirty="0">
                <a:solidFill>
                  <a:srgbClr val="FF3300"/>
                </a:solidFill>
              </a:rPr>
              <a:t>を打つことが効果的。</a:t>
            </a:r>
          </a:p>
        </p:txBody>
      </p:sp>
    </p:spTree>
    <p:extLst>
      <p:ext uri="{BB962C8B-B14F-4D97-AF65-F5344CB8AC3E}">
        <p14:creationId xmlns:p14="http://schemas.microsoft.com/office/powerpoint/2010/main" val="33569337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21"/>
          <p:cNvSpPr/>
          <p:nvPr/>
        </p:nvSpPr>
        <p:spPr bwMode="auto">
          <a:xfrm>
            <a:off x="4312627" y="5481216"/>
            <a:ext cx="3915508" cy="900112"/>
          </a:xfrm>
          <a:prstGeom prst="homePlate">
            <a:avLst>
              <a:gd name="adj" fmla="val 39921"/>
            </a:avLst>
          </a:prstGeom>
          <a:solidFill>
            <a:schemeClr val="bg1">
              <a:lumMod val="75000"/>
            </a:schemeClr>
          </a:solidFill>
          <a:ln>
            <a:noFill/>
          </a:ln>
          <a:effectLst/>
          <a:extLst/>
        </p:spPr>
        <p:txBody>
          <a:bodyPr wrap="none" lIns="0" tIns="0" rIns="0" bIns="0"/>
          <a:lstStyle/>
          <a:p>
            <a:pPr>
              <a:defRPr/>
            </a:pPr>
            <a:endParaRPr lang="ja-JP" altLang="en-US"/>
          </a:p>
        </p:txBody>
      </p:sp>
      <p:sp>
        <p:nvSpPr>
          <p:cNvPr id="24" name="ホームベース 23"/>
          <p:cNvSpPr/>
          <p:nvPr/>
        </p:nvSpPr>
        <p:spPr bwMode="auto">
          <a:xfrm>
            <a:off x="4092820" y="5481216"/>
            <a:ext cx="2706565" cy="900112"/>
          </a:xfrm>
          <a:prstGeom prst="homePlate">
            <a:avLst>
              <a:gd name="adj" fmla="val 39921"/>
            </a:avLst>
          </a:prstGeom>
          <a:solidFill>
            <a:schemeClr val="accent2">
              <a:lumMod val="40000"/>
              <a:lumOff val="60000"/>
            </a:schemeClr>
          </a:solidFill>
          <a:ln>
            <a:noFill/>
          </a:ln>
          <a:effectLst/>
          <a:extLst/>
        </p:spPr>
        <p:txBody>
          <a:bodyPr wrap="none" lIns="0" tIns="0" rIns="0" bIns="0"/>
          <a:lstStyle/>
          <a:p>
            <a:pPr>
              <a:defRPr/>
            </a:pPr>
            <a:endParaRPr lang="ja-JP" altLang="en-US"/>
          </a:p>
        </p:txBody>
      </p:sp>
      <p:sp>
        <p:nvSpPr>
          <p:cNvPr id="31747" name="ホームベース 1"/>
          <p:cNvSpPr>
            <a:spLocks noChangeArrowheads="1"/>
          </p:cNvSpPr>
          <p:nvPr/>
        </p:nvSpPr>
        <p:spPr bwMode="auto">
          <a:xfrm>
            <a:off x="3209193" y="5481216"/>
            <a:ext cx="2293327" cy="900112"/>
          </a:xfrm>
          <a:prstGeom prst="homePlate">
            <a:avLst>
              <a:gd name="adj" fmla="val 39920"/>
            </a:avLst>
          </a:prstGeom>
          <a:solidFill>
            <a:srgbClr val="DAE6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14" name="ホームベース 13"/>
          <p:cNvSpPr/>
          <p:nvPr/>
        </p:nvSpPr>
        <p:spPr bwMode="auto">
          <a:xfrm>
            <a:off x="2378320" y="5481216"/>
            <a:ext cx="1695450" cy="900112"/>
          </a:xfrm>
          <a:prstGeom prst="homePlate">
            <a:avLst>
              <a:gd name="adj" fmla="val 39921"/>
            </a:avLst>
          </a:prstGeom>
          <a:solidFill>
            <a:schemeClr val="bg1">
              <a:lumMod val="75000"/>
            </a:schemeClr>
          </a:solidFill>
          <a:ln>
            <a:noFill/>
          </a:ln>
          <a:effectLst/>
          <a:extLst/>
        </p:spPr>
        <p:txBody>
          <a:bodyPr wrap="none" lIns="0" tIns="0" rIns="0" bIns="0"/>
          <a:lstStyle/>
          <a:p>
            <a:pPr>
              <a:defRPr/>
            </a:pPr>
            <a:endParaRPr lang="ja-JP" altLang="en-US"/>
          </a:p>
        </p:txBody>
      </p:sp>
      <p:sp>
        <p:nvSpPr>
          <p:cNvPr id="15" name="ホームベース 14"/>
          <p:cNvSpPr/>
          <p:nvPr/>
        </p:nvSpPr>
        <p:spPr bwMode="auto">
          <a:xfrm>
            <a:off x="1614855" y="5481216"/>
            <a:ext cx="1428750" cy="900112"/>
          </a:xfrm>
          <a:prstGeom prst="homePlate">
            <a:avLst>
              <a:gd name="adj" fmla="val 39921"/>
            </a:avLst>
          </a:prstGeom>
          <a:solidFill>
            <a:schemeClr val="accent2">
              <a:lumMod val="40000"/>
              <a:lumOff val="60000"/>
            </a:schemeClr>
          </a:solidFill>
          <a:ln>
            <a:noFill/>
          </a:ln>
          <a:effectLst/>
          <a:extLst/>
        </p:spPr>
        <p:txBody>
          <a:bodyPr wrap="none" lIns="0" tIns="0" rIns="0" bIns="0"/>
          <a:lstStyle/>
          <a:p>
            <a:pPr>
              <a:defRPr/>
            </a:pPr>
            <a:endParaRPr lang="ja-JP" altLang="en-US">
              <a:solidFill>
                <a:srgbClr val="262626"/>
              </a:solidFill>
            </a:endParaRPr>
          </a:p>
        </p:txBody>
      </p:sp>
      <p:sp>
        <p:nvSpPr>
          <p:cNvPr id="31754" name="ホームベース 1"/>
          <p:cNvSpPr>
            <a:spLocks noChangeArrowheads="1"/>
          </p:cNvSpPr>
          <p:nvPr/>
        </p:nvSpPr>
        <p:spPr bwMode="auto">
          <a:xfrm>
            <a:off x="993531" y="5481216"/>
            <a:ext cx="1151792" cy="900112"/>
          </a:xfrm>
          <a:prstGeom prst="homePlate">
            <a:avLst>
              <a:gd name="adj" fmla="val 39887"/>
            </a:avLst>
          </a:prstGeom>
          <a:solidFill>
            <a:srgbClr val="DAE6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31755" name="正方形/長方形 13"/>
          <p:cNvSpPr>
            <a:spLocks noChangeArrowheads="1"/>
          </p:cNvSpPr>
          <p:nvPr/>
        </p:nvSpPr>
        <p:spPr bwMode="auto">
          <a:xfrm>
            <a:off x="1115159" y="5733628"/>
            <a:ext cx="8645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000">
                <a:solidFill>
                  <a:srgbClr val="262626"/>
                </a:solidFill>
              </a:rPr>
              <a:t>1</a:t>
            </a:r>
            <a:r>
              <a:rPr lang="ja-JP" altLang="en-US" sz="2000">
                <a:solidFill>
                  <a:srgbClr val="262626"/>
                </a:solidFill>
              </a:rPr>
              <a:t>ヶ月</a:t>
            </a:r>
          </a:p>
        </p:txBody>
      </p:sp>
      <p:sp>
        <p:nvSpPr>
          <p:cNvPr id="31756" name="正方形/長方形 37"/>
          <p:cNvSpPr>
            <a:spLocks noChangeArrowheads="1"/>
          </p:cNvSpPr>
          <p:nvPr/>
        </p:nvSpPr>
        <p:spPr bwMode="auto">
          <a:xfrm>
            <a:off x="1547446" y="5014491"/>
            <a:ext cx="1928446" cy="338554"/>
          </a:xfrm>
          <a:prstGeom prst="rect">
            <a:avLst/>
          </a:prstGeom>
          <a:noFill/>
          <a:ln w="38100">
            <a:solidFill>
              <a:srgbClr val="FF6666"/>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ja-JP" altLang="en-US" sz="1600" dirty="0">
                <a:solidFill>
                  <a:srgbClr val="FF3300"/>
                </a:solidFill>
              </a:rPr>
              <a:t>リスティング広告</a:t>
            </a:r>
          </a:p>
        </p:txBody>
      </p:sp>
      <p:sp>
        <p:nvSpPr>
          <p:cNvPr id="31757" name="正方形/長方形 34"/>
          <p:cNvSpPr>
            <a:spLocks noChangeArrowheads="1"/>
          </p:cNvSpPr>
          <p:nvPr/>
        </p:nvSpPr>
        <p:spPr bwMode="auto">
          <a:xfrm>
            <a:off x="611560" y="1052736"/>
            <a:ext cx="777679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800" dirty="0">
                <a:solidFill>
                  <a:srgbClr val="FF3300"/>
                </a:solidFill>
                <a:latin typeface="ヒラギノ角ゴ ProN W6"/>
                <a:ea typeface="ヒラギノ角ゴ ProN W6"/>
                <a:cs typeface="ヒラギノ角ゴ ProN W6"/>
              </a:rPr>
              <a:t>潜在層</a:t>
            </a:r>
            <a:r>
              <a:rPr lang="en-US" altLang="ja-JP" sz="2000" dirty="0">
                <a:solidFill>
                  <a:srgbClr val="FF3300"/>
                </a:solidFill>
                <a:latin typeface="ヒラギノ角ゴ ProN W6"/>
                <a:ea typeface="ヒラギノ角ゴ ProN W6"/>
                <a:cs typeface="ヒラギノ角ゴ ProN W6"/>
              </a:rPr>
              <a:t>(</a:t>
            </a:r>
            <a:r>
              <a:rPr lang="ja-JP" altLang="en-US" sz="2000" dirty="0">
                <a:solidFill>
                  <a:srgbClr val="FF3300"/>
                </a:solidFill>
                <a:latin typeface="ヒラギノ角ゴ ProN W6"/>
                <a:ea typeface="ヒラギノ角ゴ ProN W6"/>
                <a:cs typeface="ヒラギノ角ゴ ProN W6"/>
              </a:rPr>
              <a:t>悩みの解決方法を探している人</a:t>
            </a:r>
            <a:r>
              <a:rPr lang="en-US" altLang="ja-JP" sz="2000" dirty="0">
                <a:solidFill>
                  <a:srgbClr val="FF3300"/>
                </a:solidFill>
                <a:latin typeface="ヒラギノ角ゴ ProN W6"/>
                <a:ea typeface="ヒラギノ角ゴ ProN W6"/>
                <a:cs typeface="ヒラギノ角ゴ ProN W6"/>
              </a:rPr>
              <a:t>)</a:t>
            </a:r>
            <a:r>
              <a:rPr lang="ja-JP" altLang="en-US" sz="2800" dirty="0">
                <a:solidFill>
                  <a:srgbClr val="FF3300"/>
                </a:solidFill>
                <a:latin typeface="ヒラギノ角ゴ ProN W6"/>
                <a:ea typeface="ヒラギノ角ゴ ProN W6"/>
                <a:cs typeface="ヒラギノ角ゴ ProN W6"/>
              </a:rPr>
              <a:t>を狙う。</a:t>
            </a:r>
            <a:endParaRPr lang="en-US" altLang="ja-JP" sz="2800" dirty="0">
              <a:solidFill>
                <a:srgbClr val="FF3300"/>
              </a:solidFill>
              <a:latin typeface="ヒラギノ角ゴ ProN W6"/>
              <a:ea typeface="ヒラギノ角ゴ ProN W6"/>
              <a:cs typeface="ヒラギノ角ゴ ProN W6"/>
            </a:endParaRPr>
          </a:p>
          <a:p>
            <a:r>
              <a:rPr lang="ja-JP" altLang="en-US" sz="2000" dirty="0">
                <a:solidFill>
                  <a:srgbClr val="000000"/>
                </a:solidFill>
                <a:latin typeface="ヒラギノ角ゴ ProN W6"/>
                <a:ea typeface="ヒラギノ角ゴ ProN W6"/>
                <a:cs typeface="ヒラギノ角ゴ ProN W6"/>
              </a:rPr>
              <a:t>期間</a:t>
            </a:r>
            <a:r>
              <a:rPr lang="ja-JP" altLang="en-US" sz="2000" dirty="0" smtClean="0">
                <a:solidFill>
                  <a:srgbClr val="000000"/>
                </a:solidFill>
                <a:latin typeface="ヒラギノ角ゴ ProN W6"/>
                <a:ea typeface="ヒラギノ角ゴ ProN W6"/>
                <a:cs typeface="ヒラギノ角ゴ ProN W6"/>
              </a:rPr>
              <a:t>：</a:t>
            </a:r>
            <a:r>
              <a:rPr lang="en-US" altLang="ja-JP" sz="2000" dirty="0" smtClean="0">
                <a:solidFill>
                  <a:srgbClr val="000000"/>
                </a:solidFill>
                <a:latin typeface="ヒラギノ角ゴ ProN W6"/>
                <a:ea typeface="ヒラギノ角ゴ ProN W6"/>
                <a:cs typeface="ヒラギノ角ゴ ProN W6"/>
              </a:rPr>
              <a:t>3〜6</a:t>
            </a:r>
            <a:r>
              <a:rPr lang="ja-JP" altLang="en-US" sz="2000" dirty="0" smtClean="0">
                <a:solidFill>
                  <a:srgbClr val="000000"/>
                </a:solidFill>
                <a:latin typeface="ヒラギノ角ゴ ProN W6"/>
                <a:ea typeface="ヒラギノ角ゴ ProN W6"/>
                <a:cs typeface="ヒラギノ角ゴ ProN W6"/>
              </a:rPr>
              <a:t>ヶ月</a:t>
            </a:r>
            <a:r>
              <a:rPr lang="ja-JP" altLang="en-US" sz="2000" dirty="0">
                <a:solidFill>
                  <a:srgbClr val="000000"/>
                </a:solidFill>
                <a:latin typeface="ヒラギノ角ゴ ProN W6"/>
                <a:ea typeface="ヒラギノ角ゴ ProN W6"/>
                <a:cs typeface="ヒラギノ角ゴ ProN W6"/>
              </a:rPr>
              <a:t>　</a:t>
            </a:r>
            <a:endParaRPr lang="en-US" altLang="ja-JP" sz="2000" dirty="0">
              <a:solidFill>
                <a:srgbClr val="000000"/>
              </a:solidFill>
              <a:latin typeface="ヒラギノ角ゴ ProN W6"/>
              <a:ea typeface="ヒラギノ角ゴ ProN W6"/>
              <a:cs typeface="ヒラギノ角ゴ ProN W6"/>
            </a:endParaRPr>
          </a:p>
          <a:p>
            <a:r>
              <a:rPr lang="ja-JP" altLang="en-US" sz="2000" dirty="0">
                <a:solidFill>
                  <a:srgbClr val="000000"/>
                </a:solidFill>
                <a:latin typeface="ヒラギノ角ゴ ProN W6"/>
                <a:ea typeface="ヒラギノ角ゴ ProN W6"/>
                <a:cs typeface="ヒラギノ角ゴ ProN W6"/>
              </a:rPr>
              <a:t>検索キーワード：「ロングテールワード」</a:t>
            </a:r>
            <a:endParaRPr lang="en-US" altLang="ja-JP" sz="2000" dirty="0">
              <a:solidFill>
                <a:srgbClr val="000000"/>
              </a:solidFill>
              <a:latin typeface="ヒラギノ角ゴ ProN W6"/>
              <a:ea typeface="ヒラギノ角ゴ ProN W6"/>
              <a:cs typeface="ヒラギノ角ゴ ProN W6"/>
            </a:endParaRPr>
          </a:p>
        </p:txBody>
      </p:sp>
      <p:sp>
        <p:nvSpPr>
          <p:cNvPr id="31758" name="正方形/長方形 49"/>
          <p:cNvSpPr>
            <a:spLocks noChangeArrowheads="1"/>
          </p:cNvSpPr>
          <p:nvPr/>
        </p:nvSpPr>
        <p:spPr bwMode="auto">
          <a:xfrm>
            <a:off x="594946" y="456205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800"/>
              <a:t>開業</a:t>
            </a:r>
          </a:p>
        </p:txBody>
      </p:sp>
      <p:sp>
        <p:nvSpPr>
          <p:cNvPr id="31759" name="二等辺三角形 4"/>
          <p:cNvSpPr>
            <a:spLocks noChangeArrowheads="1"/>
          </p:cNvSpPr>
          <p:nvPr/>
        </p:nvSpPr>
        <p:spPr bwMode="auto">
          <a:xfrm rot="10800000">
            <a:off x="860182" y="5093867"/>
            <a:ext cx="312126" cy="187325"/>
          </a:xfrm>
          <a:prstGeom prst="triangle">
            <a:avLst>
              <a:gd name="adj" fmla="val 50000"/>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grpSp>
        <p:nvGrpSpPr>
          <p:cNvPr id="31760" name="図形グループ 26"/>
          <p:cNvGrpSpPr>
            <a:grpSpLocks/>
          </p:cNvGrpSpPr>
          <p:nvPr/>
        </p:nvGrpSpPr>
        <p:grpSpPr bwMode="auto">
          <a:xfrm>
            <a:off x="734974" y="2420888"/>
            <a:ext cx="4125058" cy="1008062"/>
            <a:chOff x="562855" y="4041068"/>
            <a:chExt cx="4570165" cy="1031245"/>
          </a:xfrm>
        </p:grpSpPr>
        <p:pic>
          <p:nvPicPr>
            <p:cNvPr id="31772" name="図 1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2855" y="4041068"/>
              <a:ext cx="4570165" cy="103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正方形/長方形 20"/>
            <p:cNvSpPr>
              <a:spLocks noChangeArrowheads="1"/>
            </p:cNvSpPr>
            <p:nvPr/>
          </p:nvSpPr>
          <p:spPr bwMode="auto">
            <a:xfrm>
              <a:off x="704528" y="4139789"/>
              <a:ext cx="3174018" cy="3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dirty="0" smtClean="0"/>
                <a:t>歯がしみる</a:t>
              </a:r>
              <a:r>
                <a:rPr lang="en-US" altLang="ja-JP" dirty="0" smtClean="0"/>
                <a:t>  </a:t>
              </a:r>
              <a:r>
                <a:rPr lang="ja-JP" altLang="en-US" dirty="0" smtClean="0"/>
                <a:t>方南町</a:t>
              </a:r>
              <a:r>
                <a:rPr lang="ja-JP" altLang="en-US" dirty="0"/>
                <a:t>　歯科</a:t>
              </a:r>
            </a:p>
          </p:txBody>
        </p:sp>
      </p:grpSp>
      <p:sp>
        <p:nvSpPr>
          <p:cNvPr id="50" name="正方形/長方形 20"/>
          <p:cNvSpPr>
            <a:spLocks noChangeArrowheads="1"/>
          </p:cNvSpPr>
          <p:nvPr/>
        </p:nvSpPr>
        <p:spPr bwMode="auto">
          <a:xfrm>
            <a:off x="899592" y="3429000"/>
            <a:ext cx="3556488" cy="90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defRPr/>
            </a:pPr>
            <a:r>
              <a:rPr lang="ja-JP" altLang="en-US" sz="1600" dirty="0">
                <a:solidFill>
                  <a:schemeClr val="tx2">
                    <a:lumMod val="75000"/>
                  </a:schemeClr>
                </a:solidFill>
              </a:rPr>
              <a:t>様々なキーワードがちりばめられた高いロングテールワードには</a:t>
            </a:r>
            <a:r>
              <a:rPr lang="ja-JP" altLang="en-US" sz="1600" b="1" dirty="0">
                <a:solidFill>
                  <a:srgbClr val="FF0000"/>
                </a:solidFill>
              </a:rPr>
              <a:t>ブログ活用</a:t>
            </a:r>
            <a:r>
              <a:rPr lang="ja-JP" altLang="en-US" sz="1600" dirty="0">
                <a:solidFill>
                  <a:schemeClr val="tx2">
                    <a:lumMod val="75000"/>
                  </a:schemeClr>
                </a:solidFill>
              </a:rPr>
              <a:t>がオススメ。</a:t>
            </a:r>
          </a:p>
        </p:txBody>
      </p:sp>
      <p:sp>
        <p:nvSpPr>
          <p:cNvPr id="31764" name="正方形/長方形 13"/>
          <p:cNvSpPr>
            <a:spLocks noChangeArrowheads="1"/>
          </p:cNvSpPr>
          <p:nvPr/>
        </p:nvSpPr>
        <p:spPr bwMode="auto">
          <a:xfrm>
            <a:off x="2045677" y="5733628"/>
            <a:ext cx="8645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000">
                <a:solidFill>
                  <a:srgbClr val="262626"/>
                </a:solidFill>
              </a:rPr>
              <a:t>2</a:t>
            </a:r>
            <a:r>
              <a:rPr lang="ja-JP" altLang="en-US" sz="2000">
                <a:solidFill>
                  <a:srgbClr val="262626"/>
                </a:solidFill>
              </a:rPr>
              <a:t>ヶ月</a:t>
            </a:r>
          </a:p>
        </p:txBody>
      </p:sp>
      <p:sp>
        <p:nvSpPr>
          <p:cNvPr id="31765" name="正方形/長方形 13"/>
          <p:cNvSpPr>
            <a:spLocks noChangeArrowheads="1"/>
          </p:cNvSpPr>
          <p:nvPr/>
        </p:nvSpPr>
        <p:spPr bwMode="auto">
          <a:xfrm>
            <a:off x="2976197" y="5733628"/>
            <a:ext cx="8645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000">
                <a:solidFill>
                  <a:srgbClr val="262626"/>
                </a:solidFill>
              </a:rPr>
              <a:t>3</a:t>
            </a:r>
            <a:r>
              <a:rPr lang="ja-JP" altLang="en-US" sz="2000">
                <a:solidFill>
                  <a:srgbClr val="262626"/>
                </a:solidFill>
              </a:rPr>
              <a:t>ヶ月</a:t>
            </a:r>
          </a:p>
        </p:txBody>
      </p:sp>
      <p:sp>
        <p:nvSpPr>
          <p:cNvPr id="31766" name="正方形/長方形 13"/>
          <p:cNvSpPr>
            <a:spLocks noChangeArrowheads="1"/>
          </p:cNvSpPr>
          <p:nvPr/>
        </p:nvSpPr>
        <p:spPr bwMode="auto">
          <a:xfrm>
            <a:off x="4273062" y="5733628"/>
            <a:ext cx="8645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000">
                <a:solidFill>
                  <a:srgbClr val="262626"/>
                </a:solidFill>
              </a:rPr>
              <a:t>4</a:t>
            </a:r>
            <a:r>
              <a:rPr lang="ja-JP" altLang="en-US" sz="2000">
                <a:solidFill>
                  <a:srgbClr val="262626"/>
                </a:solidFill>
              </a:rPr>
              <a:t>ヶ月</a:t>
            </a:r>
          </a:p>
        </p:txBody>
      </p:sp>
      <p:sp>
        <p:nvSpPr>
          <p:cNvPr id="31767" name="正方形/長方形 13"/>
          <p:cNvSpPr>
            <a:spLocks noChangeArrowheads="1"/>
          </p:cNvSpPr>
          <p:nvPr/>
        </p:nvSpPr>
        <p:spPr bwMode="auto">
          <a:xfrm>
            <a:off x="5602166" y="5733628"/>
            <a:ext cx="8645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000">
                <a:solidFill>
                  <a:srgbClr val="262626"/>
                </a:solidFill>
              </a:rPr>
              <a:t>5</a:t>
            </a:r>
            <a:r>
              <a:rPr lang="ja-JP" altLang="en-US" sz="2000">
                <a:solidFill>
                  <a:srgbClr val="262626"/>
                </a:solidFill>
              </a:rPr>
              <a:t>ヶ月</a:t>
            </a:r>
          </a:p>
        </p:txBody>
      </p:sp>
      <p:sp>
        <p:nvSpPr>
          <p:cNvPr id="31768" name="正方形/長方形 13"/>
          <p:cNvSpPr>
            <a:spLocks noChangeArrowheads="1"/>
          </p:cNvSpPr>
          <p:nvPr/>
        </p:nvSpPr>
        <p:spPr bwMode="auto">
          <a:xfrm>
            <a:off x="6998677" y="5733628"/>
            <a:ext cx="863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000">
                <a:solidFill>
                  <a:srgbClr val="262626"/>
                </a:solidFill>
              </a:rPr>
              <a:t>6</a:t>
            </a:r>
            <a:r>
              <a:rPr lang="ja-JP" altLang="en-US" sz="2000">
                <a:solidFill>
                  <a:srgbClr val="262626"/>
                </a:solidFill>
              </a:rPr>
              <a:t>ヶ月</a:t>
            </a:r>
          </a:p>
        </p:txBody>
      </p:sp>
      <p:cxnSp>
        <p:nvCxnSpPr>
          <p:cNvPr id="31" name="直線コネクタ 30"/>
          <p:cNvCxnSpPr/>
          <p:nvPr/>
        </p:nvCxnSpPr>
        <p:spPr bwMode="auto">
          <a:xfrm>
            <a:off x="8228135" y="5409778"/>
            <a:ext cx="0" cy="971550"/>
          </a:xfrm>
          <a:prstGeom prst="line">
            <a:avLst/>
          </a:prstGeom>
          <a:noFill/>
          <a:ln w="19050" cap="flat" cmpd="sng" algn="ctr">
            <a:solidFill>
              <a:srgbClr val="FF3300"/>
            </a:solidFill>
            <a:prstDash val="dash"/>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770" name="正方形/長方形 59"/>
          <p:cNvSpPr>
            <a:spLocks noChangeArrowheads="1"/>
          </p:cNvSpPr>
          <p:nvPr/>
        </p:nvSpPr>
        <p:spPr bwMode="auto">
          <a:xfrm>
            <a:off x="7929197" y="4941466"/>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a:t>半年</a:t>
            </a:r>
          </a:p>
        </p:txBody>
      </p:sp>
      <p:sp>
        <p:nvSpPr>
          <p:cNvPr id="36" name="正方形/長方形 37"/>
          <p:cNvSpPr>
            <a:spLocks noChangeArrowheads="1"/>
          </p:cNvSpPr>
          <p:nvPr/>
        </p:nvSpPr>
        <p:spPr bwMode="auto">
          <a:xfrm>
            <a:off x="3774831" y="5014491"/>
            <a:ext cx="4021015" cy="338554"/>
          </a:xfrm>
          <a:prstGeom prst="rect">
            <a:avLst/>
          </a:prstGeom>
          <a:noFill/>
          <a:ln w="38100" cmpd="sng">
            <a:solidFill>
              <a:srgbClr val="FF6666"/>
            </a:solidFill>
            <a:prstDash val="sysDash"/>
          </a:ln>
        </p:spPr>
        <p:txBody>
          <a:bodyPr>
            <a:spAutoFit/>
          </a:bodyPr>
          <a:lstStyle/>
          <a:p>
            <a:pPr algn="ctr">
              <a:defRPr/>
            </a:pPr>
            <a:r>
              <a:rPr lang="ja-JP" altLang="en-US" sz="1600" dirty="0">
                <a:solidFill>
                  <a:srgbClr val="262626"/>
                </a:solidFill>
              </a:rPr>
              <a:t>独自性のあるコンテンツ</a:t>
            </a:r>
            <a:r>
              <a:rPr lang="ja-JP" altLang="en-US" sz="1600" dirty="0">
                <a:solidFill>
                  <a:schemeClr val="tx2">
                    <a:lumMod val="75000"/>
                  </a:schemeClr>
                </a:solidFill>
              </a:rPr>
              <a:t>＝</a:t>
            </a:r>
            <a:r>
              <a:rPr lang="ja-JP" altLang="en-US" sz="1600" dirty="0">
                <a:solidFill>
                  <a:srgbClr val="FF3300"/>
                </a:solidFill>
              </a:rPr>
              <a:t>内製ブログ</a:t>
            </a:r>
          </a:p>
        </p:txBody>
      </p:sp>
      <p:cxnSp>
        <p:nvCxnSpPr>
          <p:cNvPr id="32" name="直線コネクタ 31"/>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323528" y="260648"/>
            <a:ext cx="5616624"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運営時期</a:t>
            </a:r>
            <a:r>
              <a:rPr lang="en-US" altLang="ja-JP" sz="2800" b="1" dirty="0" smtClean="0">
                <a:solidFill>
                  <a:schemeClr val="tx1">
                    <a:lumMod val="75000"/>
                    <a:lumOff val="25000"/>
                  </a:schemeClr>
                </a:solidFill>
                <a:latin typeface="メイリオ"/>
                <a:ea typeface="メイリオ"/>
                <a:cs typeface="メイリオ"/>
              </a:rPr>
              <a:t>(6〜12</a:t>
            </a:r>
            <a:r>
              <a:rPr lang="ja-JP" altLang="en-US" sz="2800" b="1" dirty="0" smtClean="0">
                <a:solidFill>
                  <a:schemeClr val="tx1">
                    <a:lumMod val="75000"/>
                    <a:lumOff val="25000"/>
                  </a:schemeClr>
                </a:solidFill>
                <a:latin typeface="メイリオ"/>
                <a:ea typeface="メイリオ"/>
                <a:cs typeface="メイリオ"/>
              </a:rPr>
              <a:t>ヶ月</a:t>
            </a:r>
            <a:r>
              <a:rPr lang="en-US" altLang="ja-JP" sz="2800" b="1" dirty="0" smtClean="0">
                <a:solidFill>
                  <a:schemeClr val="tx1">
                    <a:lumMod val="75000"/>
                    <a:lumOff val="25000"/>
                  </a:schemeClr>
                </a:solidFill>
                <a:latin typeface="メイリオ"/>
                <a:ea typeface="メイリオ"/>
                <a:cs typeface="メイリオ"/>
              </a:rPr>
              <a:t>)</a:t>
            </a:r>
            <a:endParaRPr kumimoji="1" lang="ja-JP" altLang="en-US" sz="2800" b="1" dirty="0">
              <a:solidFill>
                <a:schemeClr val="tx1">
                  <a:lumMod val="75000"/>
                  <a:lumOff val="25000"/>
                </a:schemeClr>
              </a:solidFill>
              <a:latin typeface="メイリオ"/>
              <a:ea typeface="メイリオ"/>
              <a:cs typeface="メイリオ"/>
            </a:endParaRPr>
          </a:p>
        </p:txBody>
      </p:sp>
      <p:pic>
        <p:nvPicPr>
          <p:cNvPr id="3" name="図 2" descr="スクリーンショット 2017-10-20 11.26.5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2204864"/>
            <a:ext cx="2808312" cy="2534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正方形/長方形 3"/>
          <p:cNvSpPr/>
          <p:nvPr/>
        </p:nvSpPr>
        <p:spPr>
          <a:xfrm>
            <a:off x="755576" y="3356992"/>
            <a:ext cx="3960440" cy="108012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正方形/長方形 47"/>
          <p:cNvSpPr>
            <a:spLocks noChangeArrowheads="1"/>
          </p:cNvSpPr>
          <p:nvPr/>
        </p:nvSpPr>
        <p:spPr bwMode="auto">
          <a:xfrm rot="20733909">
            <a:off x="286253" y="3110163"/>
            <a:ext cx="958983" cy="400110"/>
          </a:xfrm>
          <a:prstGeom prst="rect">
            <a:avLst/>
          </a:prstGeom>
          <a:solidFill>
            <a:schemeClr val="bg1"/>
          </a:solidFill>
          <a:ln w="28575" cmpd="sng">
            <a:solidFill>
              <a:srgbClr val="FF3300"/>
            </a:solidFill>
          </a:ln>
          <a:effectLst>
            <a:outerShdw blurRad="50800" dist="38100" dir="2700000" algn="tl" rotWithShape="0">
              <a:prstClr val="black">
                <a:alpha val="40000"/>
              </a:prstClr>
            </a:outerShdw>
          </a:effectLst>
        </p:spPr>
        <p:txBody>
          <a:bodyPr wrap="square">
            <a:spAutoFit/>
          </a:bodyPr>
          <a:lstStyle/>
          <a:p>
            <a:pPr algn="ctr">
              <a:defRPr/>
            </a:pPr>
            <a:r>
              <a:rPr lang="en-US" altLang="ja-JP" sz="2000" dirty="0">
                <a:solidFill>
                  <a:srgbClr val="FF3300"/>
                </a:solidFill>
              </a:rPr>
              <a:t>POINT</a:t>
            </a:r>
            <a:endParaRPr lang="ja-JP" altLang="en-US" sz="2000" dirty="0">
              <a:solidFill>
                <a:srgbClr val="FF3300"/>
              </a:solidFill>
            </a:endParaRPr>
          </a:p>
        </p:txBody>
      </p:sp>
      <p:sp>
        <p:nvSpPr>
          <p:cNvPr id="5" name="テキスト ボックス 4"/>
          <p:cNvSpPr txBox="1"/>
          <p:nvPr/>
        </p:nvSpPr>
        <p:spPr>
          <a:xfrm>
            <a:off x="6372200" y="1700808"/>
            <a:ext cx="1329595" cy="369332"/>
          </a:xfrm>
          <a:prstGeom prst="rect">
            <a:avLst/>
          </a:prstGeom>
          <a:noFill/>
        </p:spPr>
        <p:txBody>
          <a:bodyPr wrap="none" rtlCol="0">
            <a:spAutoFit/>
          </a:bodyPr>
          <a:lstStyle/>
          <a:p>
            <a:r>
              <a:rPr kumimoji="1" lang="ja-JP" altLang="en-US" dirty="0" smtClean="0"/>
              <a:t>ブログ画面</a:t>
            </a:r>
            <a:endParaRPr kumimoji="1" lang="ja-JP" altLang="en-US" dirty="0"/>
          </a:p>
        </p:txBody>
      </p:sp>
    </p:spTree>
    <p:extLst>
      <p:ext uri="{BB962C8B-B14F-4D97-AF65-F5344CB8AC3E}">
        <p14:creationId xmlns:p14="http://schemas.microsoft.com/office/powerpoint/2010/main" val="1738919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8"/>
          <p:cNvSpPr>
            <a:spLocks noChangeArrowheads="1"/>
          </p:cNvSpPr>
          <p:nvPr/>
        </p:nvSpPr>
        <p:spPr bwMode="auto">
          <a:xfrm>
            <a:off x="0" y="0"/>
            <a:ext cx="9144000" cy="6858000"/>
          </a:xfrm>
          <a:prstGeom prst="rect">
            <a:avLst/>
          </a:prstGeom>
          <a:solidFill>
            <a:srgbClr val="04A8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dirty="0"/>
          </a:p>
        </p:txBody>
      </p:sp>
      <p:sp>
        <p:nvSpPr>
          <p:cNvPr id="15365" name="テキスト ボックス 17"/>
          <p:cNvSpPr txBox="1">
            <a:spLocks noChangeArrowheads="1"/>
          </p:cNvSpPr>
          <p:nvPr/>
        </p:nvSpPr>
        <p:spPr bwMode="auto">
          <a:xfrm>
            <a:off x="2843808" y="2564904"/>
            <a:ext cx="357020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r>
              <a:rPr lang="ja-JP" altLang="en-US" sz="6600" dirty="0" smtClean="0">
                <a:solidFill>
                  <a:schemeClr val="bg1"/>
                </a:solidFill>
              </a:rPr>
              <a:t>デザイン</a:t>
            </a:r>
            <a:endParaRPr lang="ja-JP" altLang="en-US" sz="6600" dirty="0">
              <a:solidFill>
                <a:schemeClr val="bg1"/>
              </a:solidFill>
            </a:endParaRPr>
          </a:p>
        </p:txBody>
      </p:sp>
      <p:sp>
        <p:nvSpPr>
          <p:cNvPr id="11" name="正方形/長方形 3"/>
          <p:cNvSpPr>
            <a:spLocks noChangeArrowheads="1"/>
          </p:cNvSpPr>
          <p:nvPr/>
        </p:nvSpPr>
        <p:spPr bwMode="auto">
          <a:xfrm>
            <a:off x="2915816" y="6525344"/>
            <a:ext cx="347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dirty="0">
                <a:solidFill>
                  <a:schemeClr val="bg1"/>
                </a:solidFill>
                <a:latin typeface="メイリオ" charset="0"/>
              </a:rPr>
              <a:t>Copyright © 2017 </a:t>
            </a:r>
            <a:r>
              <a:rPr lang="en-US" altLang="ja-JP" sz="900" dirty="0">
                <a:solidFill>
                  <a:schemeClr val="bg1"/>
                </a:solidFill>
              </a:rPr>
              <a:t>HERO INNOVATION</a:t>
            </a:r>
            <a:r>
              <a:rPr lang="en-US" altLang="ja-JP" sz="900" dirty="0">
                <a:solidFill>
                  <a:schemeClr val="bg1"/>
                </a:solidFill>
                <a:latin typeface="メイリオ" charset="0"/>
              </a:rPr>
              <a:t> All Rights Reserved.</a:t>
            </a:r>
            <a:endParaRPr lang="ja-JP" altLang="en-US" sz="900" dirty="0">
              <a:solidFill>
                <a:schemeClr val="bg1"/>
              </a:solidFill>
              <a:latin typeface="メイリオ" charset="0"/>
            </a:endParaRPr>
          </a:p>
        </p:txBody>
      </p:sp>
    </p:spTree>
    <p:extLst>
      <p:ext uri="{BB962C8B-B14F-4D97-AF65-F5344CB8AC3E}">
        <p14:creationId xmlns:p14="http://schemas.microsoft.com/office/powerpoint/2010/main" val="42160149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ドーナツ 33"/>
          <p:cNvSpPr/>
          <p:nvPr/>
        </p:nvSpPr>
        <p:spPr>
          <a:xfrm>
            <a:off x="5580112" y="1700808"/>
            <a:ext cx="1800200" cy="1728192"/>
          </a:xfrm>
          <a:prstGeom prst="donut">
            <a:avLst>
              <a:gd name="adj" fmla="val 18386"/>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grpSp>
        <p:nvGrpSpPr>
          <p:cNvPr id="25" name="図形グループ 24"/>
          <p:cNvGrpSpPr/>
          <p:nvPr/>
        </p:nvGrpSpPr>
        <p:grpSpPr>
          <a:xfrm>
            <a:off x="5652120" y="4149080"/>
            <a:ext cx="1734839" cy="1296144"/>
            <a:chOff x="5580112" y="3356992"/>
            <a:chExt cx="1734839" cy="1296144"/>
          </a:xfrm>
        </p:grpSpPr>
        <p:sp>
          <p:nvSpPr>
            <p:cNvPr id="26" name="フローチャート: 抜出し 25"/>
            <p:cNvSpPr/>
            <p:nvPr/>
          </p:nvSpPr>
          <p:spPr>
            <a:xfrm>
              <a:off x="5580112" y="3356992"/>
              <a:ext cx="1734839" cy="1296144"/>
            </a:xfrm>
            <a:prstGeom prst="flowChartExtract">
              <a:avLst/>
            </a:prstGeom>
            <a:solidFill>
              <a:schemeClr val="tx2">
                <a:alpha val="20000"/>
              </a:schemeClr>
            </a:solidFill>
            <a:ln>
              <a:solidFill>
                <a:schemeClr val="accent1">
                  <a:shade val="95000"/>
                  <a:satMod val="105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フローチャート: 抜出し 26"/>
            <p:cNvSpPr/>
            <p:nvPr/>
          </p:nvSpPr>
          <p:spPr>
            <a:xfrm>
              <a:off x="5868145" y="3610741"/>
              <a:ext cx="1169972" cy="864096"/>
            </a:xfrm>
            <a:prstGeom prst="flowChartExtract">
              <a:avLst/>
            </a:prstGeom>
            <a:solidFill>
              <a:schemeClr val="bg1"/>
            </a:solidFill>
            <a:ln>
              <a:solidFill>
                <a:schemeClr val="accent1">
                  <a:shade val="95000"/>
                  <a:satMod val="105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13</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25334" y="287384"/>
            <a:ext cx="2762490"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デザイン分析</a:t>
            </a:r>
            <a:endParaRPr kumimoji="1" lang="ja-JP" altLang="en-US" sz="2800" b="1" dirty="0">
              <a:solidFill>
                <a:schemeClr val="tx1">
                  <a:lumMod val="75000"/>
                  <a:lumOff val="25000"/>
                </a:schemeClr>
              </a:solidFill>
              <a:latin typeface="メイリオ"/>
              <a:ea typeface="メイリオ"/>
              <a:cs typeface="メイリオ"/>
            </a:endParaRPr>
          </a:p>
        </p:txBody>
      </p:sp>
      <p:sp>
        <p:nvSpPr>
          <p:cNvPr id="7" name="正方形/長方形 6"/>
          <p:cNvSpPr/>
          <p:nvPr/>
        </p:nvSpPr>
        <p:spPr>
          <a:xfrm>
            <a:off x="5184576" y="1596857"/>
            <a:ext cx="3851920" cy="4031872"/>
          </a:xfrm>
          <a:prstGeom prst="rect">
            <a:avLst/>
          </a:prstGeom>
        </p:spPr>
        <p:txBody>
          <a:bodyPr wrap="square">
            <a:spAutoFit/>
          </a:bodyPr>
          <a:lstStyle/>
          <a:p>
            <a:r>
              <a:rPr lang="en-US" altLang="ja-JP" sz="3200" b="1" baseline="30000" dirty="0" smtClean="0">
                <a:latin typeface="メイリオ"/>
                <a:ea typeface="メイリオ"/>
                <a:cs typeface="メイリオ"/>
              </a:rPr>
              <a:t>■</a:t>
            </a:r>
            <a:r>
              <a:rPr lang="ja-JP" altLang="en-US" sz="3200" b="1" baseline="30000" dirty="0" smtClean="0">
                <a:latin typeface="メイリオ"/>
                <a:ea typeface="メイリオ"/>
                <a:cs typeface="メイリオ"/>
              </a:rPr>
              <a:t>露出面</a:t>
            </a:r>
            <a:endParaRPr lang="en-US" altLang="ja-JP" sz="32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ページ数：</a:t>
            </a:r>
            <a:r>
              <a:rPr lang="en-US" altLang="ja-JP" sz="3200" b="1" baseline="30000" dirty="0" smtClean="0">
                <a:latin typeface="メイリオ"/>
                <a:ea typeface="メイリオ"/>
                <a:cs typeface="メイリオ"/>
              </a:rPr>
              <a:t>○1</a:t>
            </a:r>
            <a:r>
              <a:rPr lang="ja-JP" altLang="en-US" sz="3200" b="1" baseline="30000" dirty="0" smtClean="0">
                <a:latin typeface="メイリオ"/>
                <a:ea typeface="メイリオ"/>
                <a:cs typeface="メイリオ"/>
              </a:rPr>
              <a:t>１</a:t>
            </a:r>
            <a:r>
              <a:rPr lang="ja-JP" altLang="en-US" sz="2400" b="1" baseline="30000" dirty="0" smtClean="0">
                <a:latin typeface="メイリオ"/>
                <a:ea typeface="メイリオ"/>
                <a:cs typeface="メイリオ"/>
              </a:rPr>
              <a:t>ページ</a:t>
            </a:r>
            <a:endParaRPr lang="en-US" altLang="ja-JP" sz="24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コンテンツ量：</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ブログ：</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外部リンク：２</a:t>
            </a:r>
            <a:endParaRPr lang="en-US" altLang="ja-JP" sz="32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スマホサイト：</a:t>
            </a:r>
            <a:r>
              <a:rPr lang="en-US" altLang="ja-JP" sz="3200" b="1" baseline="30000" dirty="0" smtClean="0">
                <a:latin typeface="メイリオ"/>
                <a:ea typeface="メイリオ"/>
                <a:cs typeface="メイリオ"/>
              </a:rPr>
              <a:t>×</a:t>
            </a:r>
          </a:p>
          <a:p>
            <a:endParaRPr lang="en-US" altLang="ja-JP" sz="3200" b="1" baseline="30000" dirty="0">
              <a:latin typeface="メイリオ"/>
              <a:ea typeface="メイリオ"/>
              <a:cs typeface="メイリオ"/>
            </a:endParaRPr>
          </a:p>
          <a:p>
            <a:endParaRPr lang="en-US" altLang="ja-JP" sz="3200" b="1" baseline="30000" dirty="0" smtClean="0">
              <a:latin typeface="メイリオ"/>
              <a:ea typeface="メイリオ"/>
              <a:cs typeface="メイリオ"/>
            </a:endParaRPr>
          </a:p>
          <a:p>
            <a:r>
              <a:rPr lang="en-US" altLang="ja-JP" sz="3200" b="1" baseline="30000" dirty="0" smtClean="0">
                <a:latin typeface="メイリオ"/>
                <a:ea typeface="メイリオ"/>
                <a:cs typeface="メイリオ"/>
              </a:rPr>
              <a:t>■</a:t>
            </a:r>
            <a:r>
              <a:rPr lang="ja-JP" altLang="en-US" sz="3200" b="1" baseline="30000" dirty="0" smtClean="0">
                <a:latin typeface="メイリオ"/>
                <a:ea typeface="メイリオ"/>
                <a:cs typeface="メイリオ"/>
              </a:rPr>
              <a:t>デザイン面</a:t>
            </a:r>
            <a:endParaRPr lang="en-US" altLang="ja-JP" sz="32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クオリティー：</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構成：</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予約：</a:t>
            </a:r>
            <a:r>
              <a:rPr lang="en-US" altLang="ja-JP" sz="3200" b="1" baseline="30000" dirty="0" smtClean="0">
                <a:latin typeface="メイリオ"/>
                <a:ea typeface="メイリオ"/>
                <a:cs typeface="メイリオ"/>
              </a:rPr>
              <a:t>○</a:t>
            </a:r>
          </a:p>
        </p:txBody>
      </p:sp>
      <p:sp>
        <p:nvSpPr>
          <p:cNvPr id="19" name="テキスト ボックス 18"/>
          <p:cNvSpPr txBox="1"/>
          <p:nvPr/>
        </p:nvSpPr>
        <p:spPr>
          <a:xfrm>
            <a:off x="1331640" y="5704920"/>
            <a:ext cx="7812360" cy="707886"/>
          </a:xfrm>
          <a:prstGeom prst="rect">
            <a:avLst/>
          </a:prstGeom>
          <a:noFill/>
        </p:spPr>
        <p:txBody>
          <a:bodyPr wrap="square" rtlCol="0">
            <a:spAutoFit/>
          </a:bodyPr>
          <a:lstStyle/>
          <a:p>
            <a:r>
              <a:rPr lang="en-US" altLang="ja-JP" sz="2000" dirty="0" smtClean="0">
                <a:solidFill>
                  <a:srgbClr val="FF0000"/>
                </a:solidFill>
                <a:latin typeface="ヒラギノ角ゴ Pro W6"/>
                <a:ea typeface="ヒラギノ角ゴ Pro W6"/>
                <a:cs typeface="ヒラギノ角ゴ Pro W6"/>
              </a:rPr>
              <a:t>2005</a:t>
            </a:r>
            <a:r>
              <a:rPr lang="ja-JP" altLang="en-US" sz="2000" dirty="0" smtClean="0">
                <a:solidFill>
                  <a:srgbClr val="FF0000"/>
                </a:solidFill>
                <a:latin typeface="ヒラギノ角ゴ Pro W6"/>
                <a:ea typeface="ヒラギノ角ゴ Pro W6"/>
                <a:cs typeface="ヒラギノ角ゴ Pro W6"/>
              </a:rPr>
              <a:t>年に作成されて長年運用されているサイトの為、それなりに</a:t>
            </a:r>
            <a:endParaRPr lang="en-US" altLang="ja-JP" sz="2000" dirty="0" smtClean="0">
              <a:solidFill>
                <a:srgbClr val="FF0000"/>
              </a:solidFill>
              <a:latin typeface="ヒラギノ角ゴ Pro W6"/>
              <a:ea typeface="ヒラギノ角ゴ Pro W6"/>
              <a:cs typeface="ヒラギノ角ゴ Pro W6"/>
            </a:endParaRPr>
          </a:p>
          <a:p>
            <a:r>
              <a:rPr lang="ja-JP" altLang="en-US" sz="2000" dirty="0" smtClean="0">
                <a:solidFill>
                  <a:srgbClr val="FF0000"/>
                </a:solidFill>
                <a:latin typeface="ヒラギノ角ゴ Pro W6"/>
                <a:ea typeface="ヒラギノ角ゴ Pro W6"/>
                <a:cs typeface="ヒラギノ角ゴ Pro W6"/>
              </a:rPr>
              <a:t>検索に強い。ページ数もまずまず多いが、スマホ非対応。</a:t>
            </a:r>
            <a:endParaRPr lang="en-US" altLang="ja-JP" sz="2000" dirty="0" smtClean="0">
              <a:solidFill>
                <a:srgbClr val="FF0000"/>
              </a:solidFill>
              <a:latin typeface="ヒラギノ角ゴ Pro W6"/>
              <a:ea typeface="ヒラギノ角ゴ Pro W6"/>
              <a:cs typeface="ヒラギノ角ゴ Pro W6"/>
            </a:endParaRPr>
          </a:p>
        </p:txBody>
      </p:sp>
      <p:sp>
        <p:nvSpPr>
          <p:cNvPr id="16" name="右矢印 15"/>
          <p:cNvSpPr/>
          <p:nvPr/>
        </p:nvSpPr>
        <p:spPr>
          <a:xfrm>
            <a:off x="323528" y="5661248"/>
            <a:ext cx="936104" cy="72008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3528" y="5824896"/>
            <a:ext cx="646331" cy="369332"/>
          </a:xfrm>
          <a:prstGeom prst="rect">
            <a:avLst/>
          </a:prstGeom>
          <a:noFill/>
        </p:spPr>
        <p:txBody>
          <a:bodyPr wrap="none" rtlCol="0">
            <a:spAutoFit/>
          </a:bodyPr>
          <a:lstStyle/>
          <a:p>
            <a:r>
              <a:rPr lang="ja-JP" altLang="en-US" dirty="0" smtClean="0">
                <a:solidFill>
                  <a:srgbClr val="FFFFFF"/>
                </a:solidFill>
                <a:latin typeface="ヒラギノ角ゴ Pro W6"/>
                <a:ea typeface="ヒラギノ角ゴ Pro W6"/>
                <a:cs typeface="ヒラギノ角ゴ Pro W6"/>
              </a:rPr>
              <a:t>評価</a:t>
            </a:r>
            <a:endParaRPr kumimoji="1" lang="ja-JP" altLang="en-US" dirty="0">
              <a:solidFill>
                <a:srgbClr val="FFFFFF"/>
              </a:solidFill>
              <a:latin typeface="ヒラギノ角ゴ Pro W6"/>
              <a:ea typeface="ヒラギノ角ゴ Pro W6"/>
              <a:cs typeface="ヒラギノ角ゴ Pro W6"/>
            </a:endParaRPr>
          </a:p>
        </p:txBody>
      </p:sp>
      <p:sp>
        <p:nvSpPr>
          <p:cNvPr id="20" name="テキスト ボックス 19"/>
          <p:cNvSpPr txBox="1"/>
          <p:nvPr/>
        </p:nvSpPr>
        <p:spPr>
          <a:xfrm>
            <a:off x="35496" y="994839"/>
            <a:ext cx="4680520" cy="369332"/>
          </a:xfrm>
          <a:prstGeom prst="rect">
            <a:avLst/>
          </a:prstGeom>
          <a:noFill/>
        </p:spPr>
        <p:txBody>
          <a:bodyPr wrap="square" rtlCol="0">
            <a:spAutoFit/>
          </a:bodyPr>
          <a:lstStyle/>
          <a:p>
            <a:r>
              <a:rPr kumimoji="1" lang="ja-JP" altLang="en-US" dirty="0" smtClean="0">
                <a:solidFill>
                  <a:schemeClr val="tx1">
                    <a:lumMod val="75000"/>
                    <a:lumOff val="25000"/>
                  </a:schemeClr>
                </a:solidFill>
                <a:latin typeface="メイリオ"/>
                <a:ea typeface="メイリオ"/>
                <a:cs typeface="メイリオ"/>
              </a:rPr>
              <a:t>　</a:t>
            </a:r>
            <a:r>
              <a:rPr kumimoji="1" lang="en-US" altLang="ja-JP" dirty="0" smtClean="0">
                <a:solidFill>
                  <a:schemeClr val="tx1">
                    <a:lumMod val="75000"/>
                    <a:lumOff val="25000"/>
                  </a:schemeClr>
                </a:solidFill>
                <a:latin typeface="メイリオ"/>
                <a:ea typeface="メイリオ"/>
                <a:cs typeface="メイリオ"/>
              </a:rPr>
              <a:t>【</a:t>
            </a:r>
            <a:r>
              <a:rPr lang="ja-JP" altLang="en-US" dirty="0" smtClean="0">
                <a:solidFill>
                  <a:schemeClr val="tx1">
                    <a:lumMod val="75000"/>
                    <a:lumOff val="25000"/>
                  </a:schemeClr>
                </a:solidFill>
                <a:latin typeface="メイリオ"/>
                <a:ea typeface="メイリオ"/>
                <a:cs typeface="メイリオ"/>
              </a:rPr>
              <a:t>こばやし方南町歯科</a:t>
            </a:r>
            <a:r>
              <a:rPr kumimoji="1" lang="en-US" altLang="ja-JP" dirty="0" smtClean="0">
                <a:solidFill>
                  <a:schemeClr val="tx1">
                    <a:lumMod val="75000"/>
                    <a:lumOff val="25000"/>
                  </a:schemeClr>
                </a:solidFill>
                <a:latin typeface="メイリオ"/>
                <a:ea typeface="メイリオ"/>
                <a:cs typeface="メイリオ"/>
              </a:rPr>
              <a:t>】</a:t>
            </a:r>
            <a:endParaRPr lang="en-US" altLang="ja-JP" dirty="0">
              <a:latin typeface="メイリオ"/>
              <a:ea typeface="メイリオ"/>
              <a:cs typeface="メイリオ"/>
            </a:endParaRPr>
          </a:p>
        </p:txBody>
      </p:sp>
      <p:pic>
        <p:nvPicPr>
          <p:cNvPr id="3" name="図 2" descr="スクリーンショット 2017-10-20 11.49.37.png"/>
          <p:cNvPicPr>
            <a:picLocks noChangeAspect="1"/>
          </p:cNvPicPr>
          <p:nvPr/>
        </p:nvPicPr>
        <p:blipFill rotWithShape="1">
          <a:blip r:embed="rId2">
            <a:extLst>
              <a:ext uri="{28A0092B-C50C-407E-A947-70E740481C1C}">
                <a14:useLocalDpi xmlns:a14="http://schemas.microsoft.com/office/drawing/2010/main" val="0"/>
              </a:ext>
            </a:extLst>
          </a:blip>
          <a:srcRect l="15521" r="13873"/>
          <a:stretch/>
        </p:blipFill>
        <p:spPr>
          <a:xfrm>
            <a:off x="395536" y="1556792"/>
            <a:ext cx="4556569" cy="3312368"/>
          </a:xfrm>
          <a:prstGeom prst="rect">
            <a:avLst/>
          </a:prstGeom>
        </p:spPr>
      </p:pic>
    </p:spTree>
    <p:extLst>
      <p:ext uri="{BB962C8B-B14F-4D97-AF65-F5344CB8AC3E}">
        <p14:creationId xmlns:p14="http://schemas.microsoft.com/office/powerpoint/2010/main" val="24907753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5652120" y="1772816"/>
            <a:ext cx="1734839" cy="1296144"/>
            <a:chOff x="5580112" y="3356992"/>
            <a:chExt cx="1734839" cy="1296144"/>
          </a:xfrm>
        </p:grpSpPr>
        <p:sp>
          <p:nvSpPr>
            <p:cNvPr id="25" name="フローチャート: 抜出し 24"/>
            <p:cNvSpPr/>
            <p:nvPr/>
          </p:nvSpPr>
          <p:spPr>
            <a:xfrm>
              <a:off x="5580112" y="3356992"/>
              <a:ext cx="1734839" cy="1296144"/>
            </a:xfrm>
            <a:prstGeom prst="flowChartExtract">
              <a:avLst/>
            </a:prstGeom>
            <a:solidFill>
              <a:schemeClr val="tx2">
                <a:alpha val="20000"/>
              </a:schemeClr>
            </a:solidFill>
            <a:ln>
              <a:solidFill>
                <a:schemeClr val="accent1">
                  <a:shade val="95000"/>
                  <a:satMod val="105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フローチャート: 抜出し 27"/>
            <p:cNvSpPr/>
            <p:nvPr/>
          </p:nvSpPr>
          <p:spPr>
            <a:xfrm>
              <a:off x="5868145" y="3610741"/>
              <a:ext cx="1169972" cy="864096"/>
            </a:xfrm>
            <a:prstGeom prst="flowChartExtract">
              <a:avLst/>
            </a:prstGeom>
            <a:solidFill>
              <a:schemeClr val="bg1"/>
            </a:solidFill>
            <a:ln>
              <a:solidFill>
                <a:schemeClr val="accent1">
                  <a:shade val="95000"/>
                  <a:satMod val="105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432048" y="994238"/>
            <a:ext cx="4572000" cy="369332"/>
          </a:xfrm>
          <a:prstGeom prst="rect">
            <a:avLst/>
          </a:prstGeom>
          <a:noFill/>
        </p:spPr>
        <p:txBody>
          <a:bodyPr wrap="square" rtlCol="0">
            <a:spAutoFit/>
          </a:bodyPr>
          <a:lstStyle/>
          <a:p>
            <a:r>
              <a:rPr kumimoji="1" lang="en-US" altLang="ja-JP" dirty="0" smtClean="0">
                <a:solidFill>
                  <a:schemeClr val="tx1">
                    <a:lumMod val="75000"/>
                    <a:lumOff val="25000"/>
                  </a:schemeClr>
                </a:solidFill>
                <a:latin typeface="メイリオ"/>
                <a:ea typeface="メイリオ"/>
                <a:cs typeface="メイリオ"/>
              </a:rPr>
              <a:t>【</a:t>
            </a:r>
            <a:r>
              <a:rPr lang="ja-JP" altLang="en-US" dirty="0" smtClean="0">
                <a:solidFill>
                  <a:schemeClr val="tx1">
                    <a:lumMod val="75000"/>
                    <a:lumOff val="25000"/>
                  </a:schemeClr>
                </a:solidFill>
                <a:latin typeface="メイリオ"/>
                <a:ea typeface="メイリオ"/>
                <a:cs typeface="メイリオ"/>
              </a:rPr>
              <a:t>ファミーユ歯科</a:t>
            </a:r>
            <a:r>
              <a:rPr kumimoji="1" lang="en-US" altLang="ja-JP" dirty="0" smtClean="0">
                <a:solidFill>
                  <a:schemeClr val="tx1">
                    <a:lumMod val="75000"/>
                    <a:lumOff val="25000"/>
                  </a:schemeClr>
                </a:solidFill>
                <a:latin typeface="メイリオ"/>
                <a:ea typeface="メイリオ"/>
                <a:cs typeface="メイリオ"/>
              </a:rPr>
              <a:t>】</a:t>
            </a:r>
            <a:endParaRPr kumimoji="1" lang="ja-JP" altLang="en-US" dirty="0">
              <a:solidFill>
                <a:schemeClr val="tx1">
                  <a:lumMod val="75000"/>
                  <a:lumOff val="25000"/>
                </a:schemeClr>
              </a:solidFill>
              <a:latin typeface="メイリオ"/>
              <a:ea typeface="メイリオ"/>
              <a:cs typeface="メイリオ"/>
            </a:endParaRPr>
          </a:p>
        </p:txBody>
      </p:sp>
      <p:sp>
        <p:nvSpPr>
          <p:cNvPr id="26" name="ドーナツ 25"/>
          <p:cNvSpPr/>
          <p:nvPr/>
        </p:nvSpPr>
        <p:spPr>
          <a:xfrm>
            <a:off x="5652120" y="3645024"/>
            <a:ext cx="1800200" cy="1728192"/>
          </a:xfrm>
          <a:prstGeom prst="donut">
            <a:avLst>
              <a:gd name="adj" fmla="val 18386"/>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14</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25334" y="287384"/>
            <a:ext cx="2762490"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デザイン分析</a:t>
            </a:r>
            <a:endParaRPr kumimoji="1" lang="ja-JP" altLang="en-US" sz="2800" b="1" dirty="0">
              <a:solidFill>
                <a:schemeClr val="tx1">
                  <a:lumMod val="75000"/>
                  <a:lumOff val="25000"/>
                </a:schemeClr>
              </a:solidFill>
              <a:latin typeface="メイリオ"/>
              <a:ea typeface="メイリオ"/>
              <a:cs typeface="メイリオ"/>
            </a:endParaRPr>
          </a:p>
        </p:txBody>
      </p:sp>
      <p:sp>
        <p:nvSpPr>
          <p:cNvPr id="7" name="正方形/長方形 6"/>
          <p:cNvSpPr/>
          <p:nvPr/>
        </p:nvSpPr>
        <p:spPr>
          <a:xfrm>
            <a:off x="5076056" y="1556792"/>
            <a:ext cx="3816424" cy="3703577"/>
          </a:xfrm>
          <a:prstGeom prst="rect">
            <a:avLst/>
          </a:prstGeom>
        </p:spPr>
        <p:txBody>
          <a:bodyPr wrap="square">
            <a:spAutoFit/>
          </a:bodyPr>
          <a:lstStyle/>
          <a:p>
            <a:r>
              <a:rPr lang="en-US" altLang="ja-JP" sz="3200" b="1" baseline="30000" dirty="0" smtClean="0">
                <a:latin typeface="メイリオ"/>
                <a:ea typeface="メイリオ"/>
                <a:cs typeface="メイリオ"/>
              </a:rPr>
              <a:t>■</a:t>
            </a:r>
            <a:r>
              <a:rPr lang="ja-JP" altLang="en-US" sz="3200" b="1" baseline="30000" dirty="0" smtClean="0">
                <a:latin typeface="メイリオ"/>
                <a:ea typeface="メイリオ"/>
                <a:cs typeface="メイリオ"/>
              </a:rPr>
              <a:t>露出面</a:t>
            </a:r>
            <a:endParaRPr lang="en-US" altLang="ja-JP" sz="32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ページ数：</a:t>
            </a:r>
            <a:r>
              <a:rPr lang="en-US" altLang="ja-JP" sz="3200" b="1" baseline="30000" dirty="0" smtClean="0">
                <a:latin typeface="メイリオ"/>
                <a:ea typeface="メイリオ"/>
                <a:cs typeface="メイリオ"/>
              </a:rPr>
              <a:t>○</a:t>
            </a:r>
            <a:r>
              <a:rPr lang="ja-JP" altLang="en-US" sz="2400" b="1" baseline="30000" dirty="0" smtClean="0">
                <a:latin typeface="メイリオ"/>
                <a:ea typeface="メイリオ"/>
                <a:cs typeface="メイリオ"/>
              </a:rPr>
              <a:t>（</a:t>
            </a:r>
            <a:r>
              <a:rPr lang="en-US" altLang="ja-JP" sz="2400" b="1" baseline="30000" dirty="0" smtClean="0">
                <a:latin typeface="メイリオ"/>
                <a:ea typeface="メイリオ"/>
                <a:cs typeface="メイリオ"/>
              </a:rPr>
              <a:t>26</a:t>
            </a:r>
            <a:r>
              <a:rPr lang="ja-JP" altLang="en-US" sz="2400" b="1" baseline="30000" dirty="0" smtClean="0">
                <a:latin typeface="メイリオ"/>
                <a:ea typeface="メイリオ"/>
                <a:cs typeface="メイリオ"/>
              </a:rPr>
              <a:t>ページ）</a:t>
            </a:r>
            <a:endParaRPr lang="en-US" altLang="ja-JP" sz="24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コンテンツ量：</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ブログ：</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外部リンク：</a:t>
            </a:r>
            <a:r>
              <a:rPr lang="en-US" altLang="ja-JP" sz="3200" b="1" baseline="30000" dirty="0" smtClean="0">
                <a:latin typeface="メイリオ"/>
                <a:ea typeface="メイリオ"/>
                <a:cs typeface="メイリオ"/>
              </a:rPr>
              <a:t>11</a:t>
            </a:r>
            <a:endParaRPr lang="en-US" altLang="ja-JP" sz="24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スマホサイト：</a:t>
            </a:r>
            <a:r>
              <a:rPr lang="en-US" altLang="ja-JP" sz="3200" b="1" baseline="30000" dirty="0" smtClean="0">
                <a:latin typeface="メイリオ"/>
                <a:ea typeface="メイリオ"/>
                <a:cs typeface="メイリオ"/>
              </a:rPr>
              <a:t>△</a:t>
            </a:r>
          </a:p>
          <a:p>
            <a:endParaRPr lang="en-US" altLang="ja-JP" sz="3200" b="1" baseline="30000" dirty="0" smtClean="0">
              <a:latin typeface="メイリオ"/>
              <a:ea typeface="メイリオ"/>
              <a:cs typeface="メイリオ"/>
            </a:endParaRPr>
          </a:p>
          <a:p>
            <a:r>
              <a:rPr lang="en-US" altLang="ja-JP" sz="3200" b="1" baseline="30000" dirty="0" smtClean="0">
                <a:latin typeface="メイリオ"/>
                <a:ea typeface="メイリオ"/>
                <a:cs typeface="メイリオ"/>
              </a:rPr>
              <a:t>■</a:t>
            </a:r>
            <a:r>
              <a:rPr lang="ja-JP" altLang="en-US" sz="3200" b="1" baseline="30000" dirty="0" smtClean="0">
                <a:latin typeface="メイリオ"/>
                <a:ea typeface="メイリオ"/>
                <a:cs typeface="メイリオ"/>
              </a:rPr>
              <a:t>デザイン面</a:t>
            </a:r>
            <a:endParaRPr lang="en-US" altLang="ja-JP" sz="3200" b="1" baseline="30000" dirty="0" smtClean="0">
              <a:latin typeface="メイリオ"/>
              <a:ea typeface="メイリオ"/>
              <a:cs typeface="メイリオ"/>
            </a:endParaRPr>
          </a:p>
          <a:p>
            <a:r>
              <a:rPr lang="ja-JP" altLang="en-US" sz="3200" b="1" baseline="30000" dirty="0" smtClean="0">
                <a:latin typeface="メイリオ"/>
                <a:ea typeface="メイリオ"/>
                <a:cs typeface="メイリオ"/>
              </a:rPr>
              <a:t>クオリティー：</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構成：</a:t>
            </a:r>
            <a:r>
              <a:rPr lang="en-US" altLang="ja-JP" sz="3200" b="1" baseline="30000" dirty="0" smtClean="0">
                <a:latin typeface="メイリオ"/>
                <a:ea typeface="メイリオ"/>
                <a:cs typeface="メイリオ"/>
              </a:rPr>
              <a:t>△</a:t>
            </a:r>
          </a:p>
          <a:p>
            <a:r>
              <a:rPr lang="ja-JP" altLang="en-US" sz="3200" b="1" baseline="30000" dirty="0" smtClean="0">
                <a:latin typeface="メイリオ"/>
                <a:ea typeface="メイリオ"/>
                <a:cs typeface="メイリオ"/>
              </a:rPr>
              <a:t>予約：</a:t>
            </a:r>
            <a:r>
              <a:rPr lang="en-US" altLang="ja-JP" sz="3200" b="1" baseline="30000" dirty="0" smtClean="0">
                <a:latin typeface="メイリオ"/>
                <a:ea typeface="メイリオ"/>
                <a:cs typeface="メイリオ"/>
              </a:rPr>
              <a:t>△</a:t>
            </a:r>
            <a:endParaRPr lang="en-US" altLang="ja-JP" sz="2400" b="1" baseline="30000" dirty="0">
              <a:latin typeface="メイリオ"/>
              <a:ea typeface="メイリオ"/>
              <a:cs typeface="メイリオ"/>
            </a:endParaRPr>
          </a:p>
        </p:txBody>
      </p:sp>
      <p:sp>
        <p:nvSpPr>
          <p:cNvPr id="27" name="テキスト ボックス 26"/>
          <p:cNvSpPr txBox="1"/>
          <p:nvPr/>
        </p:nvSpPr>
        <p:spPr>
          <a:xfrm>
            <a:off x="1331640" y="5704920"/>
            <a:ext cx="7547747" cy="707886"/>
          </a:xfrm>
          <a:prstGeom prst="rect">
            <a:avLst/>
          </a:prstGeom>
          <a:noFill/>
        </p:spPr>
        <p:txBody>
          <a:bodyPr wrap="square" rtlCol="0">
            <a:spAutoFit/>
          </a:bodyPr>
          <a:lstStyle/>
          <a:p>
            <a:r>
              <a:rPr lang="en-US" altLang="ja-JP" sz="2000" dirty="0" smtClean="0">
                <a:solidFill>
                  <a:srgbClr val="FF0000"/>
                </a:solidFill>
                <a:latin typeface="ヒラギノ角ゴ Pro W6"/>
                <a:ea typeface="ヒラギノ角ゴ Pro W6"/>
                <a:cs typeface="ヒラギノ角ゴ Pro W6"/>
              </a:rPr>
              <a:t>2004</a:t>
            </a:r>
            <a:r>
              <a:rPr lang="ja-JP" altLang="en-US" sz="2000" dirty="0" smtClean="0">
                <a:solidFill>
                  <a:srgbClr val="FF0000"/>
                </a:solidFill>
                <a:latin typeface="ヒラギノ角ゴ Pro W6"/>
                <a:ea typeface="ヒラギノ角ゴ Pro W6"/>
                <a:cs typeface="ヒラギノ角ゴ Pro W6"/>
              </a:rPr>
              <a:t>年に作成されたサイトでかなり情報量も多い為、検索にも強い。更新もマメにしている。ただ、構成が悪く見辛い印象。</a:t>
            </a:r>
            <a:endParaRPr lang="en-US" altLang="ja-JP" sz="2000" dirty="0" smtClean="0">
              <a:solidFill>
                <a:srgbClr val="FF0000"/>
              </a:solidFill>
              <a:latin typeface="ヒラギノ角ゴ Pro W6"/>
              <a:ea typeface="ヒラギノ角ゴ Pro W6"/>
              <a:cs typeface="ヒラギノ角ゴ Pro W6"/>
            </a:endParaRPr>
          </a:p>
        </p:txBody>
      </p:sp>
      <p:sp>
        <p:nvSpPr>
          <p:cNvPr id="16" name="右矢印 15"/>
          <p:cNvSpPr/>
          <p:nvPr/>
        </p:nvSpPr>
        <p:spPr>
          <a:xfrm>
            <a:off x="323528" y="5733256"/>
            <a:ext cx="936104" cy="72008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3528" y="5896904"/>
            <a:ext cx="646331" cy="369332"/>
          </a:xfrm>
          <a:prstGeom prst="rect">
            <a:avLst/>
          </a:prstGeom>
          <a:noFill/>
        </p:spPr>
        <p:txBody>
          <a:bodyPr wrap="none" rtlCol="0">
            <a:spAutoFit/>
          </a:bodyPr>
          <a:lstStyle/>
          <a:p>
            <a:r>
              <a:rPr lang="ja-JP" altLang="en-US" dirty="0" smtClean="0">
                <a:solidFill>
                  <a:srgbClr val="FFFFFF"/>
                </a:solidFill>
                <a:latin typeface="ヒラギノ角ゴ Pro W6"/>
                <a:ea typeface="ヒラギノ角ゴ Pro W6"/>
                <a:cs typeface="ヒラギノ角ゴ Pro W6"/>
              </a:rPr>
              <a:t>評価</a:t>
            </a:r>
            <a:endParaRPr kumimoji="1" lang="ja-JP" altLang="en-US" dirty="0">
              <a:solidFill>
                <a:srgbClr val="FFFFFF"/>
              </a:solidFill>
              <a:latin typeface="ヒラギノ角ゴ Pro W6"/>
              <a:ea typeface="ヒラギノ角ゴ Pro W6"/>
              <a:cs typeface="ヒラギノ角ゴ Pro W6"/>
            </a:endParaRPr>
          </a:p>
        </p:txBody>
      </p:sp>
      <p:pic>
        <p:nvPicPr>
          <p:cNvPr id="3" name="図 2" descr="スクリーンショット 2017-10-20 12.05.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4376349" cy="3384377"/>
          </a:xfrm>
          <a:prstGeom prst="rect">
            <a:avLst/>
          </a:prstGeom>
        </p:spPr>
      </p:pic>
    </p:spTree>
    <p:extLst>
      <p:ext uri="{BB962C8B-B14F-4D97-AF65-F5344CB8AC3E}">
        <p14:creationId xmlns:p14="http://schemas.microsoft.com/office/powerpoint/2010/main" val="25177742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357232" y="1196752"/>
            <a:ext cx="7776796" cy="492125"/>
          </a:xfrm>
          <a:prstGeom prst="rect">
            <a:avLst/>
          </a:prstGeom>
        </p:spPr>
        <p:txBody>
          <a:bodyPr>
            <a:spAutoFit/>
          </a:bodyPr>
          <a:lstStyle/>
          <a:p>
            <a:pPr>
              <a:lnSpc>
                <a:spcPct val="110000"/>
              </a:lnSpc>
              <a:defRPr/>
            </a:pPr>
            <a:r>
              <a:rPr lang="ja-JP" altLang="en-US" sz="2400" dirty="0">
                <a:solidFill>
                  <a:schemeClr val="tx1">
                    <a:lumMod val="85000"/>
                    <a:lumOff val="15000"/>
                  </a:schemeClr>
                </a:solidFill>
              </a:rPr>
              <a:t>歯科医院でアピールするポイントの例</a:t>
            </a:r>
          </a:p>
        </p:txBody>
      </p:sp>
      <p:sp>
        <p:nvSpPr>
          <p:cNvPr id="2" name="七角形 1"/>
          <p:cNvSpPr/>
          <p:nvPr/>
        </p:nvSpPr>
        <p:spPr bwMode="auto">
          <a:xfrm>
            <a:off x="323528" y="2025427"/>
            <a:ext cx="996462" cy="1081087"/>
          </a:xfrm>
          <a:prstGeom prst="heptagon">
            <a:avLst/>
          </a:prstGeom>
          <a:solidFill>
            <a:srgbClr val="FFFF00"/>
          </a:solidFill>
          <a:ln>
            <a:noFill/>
          </a:ln>
          <a:effectLst/>
        </p:spPr>
        <p:txBody>
          <a:bodyPr wrap="none" lIns="0" tIns="0" rIns="0" bIns="0"/>
          <a:lstStyle/>
          <a:p>
            <a:pPr>
              <a:defRPr/>
            </a:pPr>
            <a:endParaRPr lang="ja-JP" altLang="en-US">
              <a:solidFill>
                <a:srgbClr val="052E65"/>
              </a:solidFill>
            </a:endParaRPr>
          </a:p>
        </p:txBody>
      </p:sp>
      <p:sp>
        <p:nvSpPr>
          <p:cNvPr id="36870" name="正方形/長方形 2"/>
          <p:cNvSpPr>
            <a:spLocks noChangeArrowheads="1"/>
          </p:cNvSpPr>
          <p:nvPr/>
        </p:nvSpPr>
        <p:spPr bwMode="auto">
          <a:xfrm>
            <a:off x="423174" y="2314352"/>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dirty="0">
                <a:solidFill>
                  <a:schemeClr val="tx1">
                    <a:lumMod val="85000"/>
                    <a:lumOff val="15000"/>
                  </a:schemeClr>
                </a:solidFill>
              </a:rPr>
              <a:t>設備</a:t>
            </a:r>
          </a:p>
        </p:txBody>
      </p:sp>
      <p:sp>
        <p:nvSpPr>
          <p:cNvPr id="42" name="正方形/長方形 41"/>
          <p:cNvSpPr/>
          <p:nvPr/>
        </p:nvSpPr>
        <p:spPr>
          <a:xfrm>
            <a:off x="1454805" y="2150839"/>
            <a:ext cx="6618819" cy="830997"/>
          </a:xfrm>
          <a:prstGeom prst="rect">
            <a:avLst/>
          </a:prstGeom>
        </p:spPr>
        <p:txBody>
          <a:bodyPr wrap="none">
            <a:spAutoFit/>
          </a:bodyPr>
          <a:lstStyle/>
          <a:p>
            <a:pPr>
              <a:defRPr/>
            </a:pPr>
            <a:r>
              <a:rPr lang="en-US" altLang="ja-JP" sz="2400" dirty="0">
                <a:solidFill>
                  <a:srgbClr val="262626"/>
                </a:solidFill>
              </a:rPr>
              <a:t>CT</a:t>
            </a:r>
            <a:r>
              <a:rPr lang="ja-JP" altLang="en-US" sz="2400" dirty="0">
                <a:solidFill>
                  <a:srgbClr val="262626"/>
                </a:solidFill>
              </a:rPr>
              <a:t>・マイクロスコープ・セレック</a:t>
            </a:r>
            <a:endParaRPr lang="en-US" altLang="ja-JP" sz="2400" dirty="0">
              <a:solidFill>
                <a:srgbClr val="262626"/>
              </a:solidFill>
            </a:endParaRPr>
          </a:p>
          <a:p>
            <a:pPr>
              <a:defRPr/>
            </a:pPr>
            <a:r>
              <a:rPr lang="ja-JP" altLang="en-US" sz="2400" dirty="0">
                <a:solidFill>
                  <a:srgbClr val="FF0000"/>
                </a:solidFill>
              </a:rPr>
              <a:t>患者メリット</a:t>
            </a:r>
            <a:r>
              <a:rPr lang="en-US" altLang="ja-JP" sz="2400" dirty="0">
                <a:solidFill>
                  <a:srgbClr val="FF0000"/>
                </a:solidFill>
              </a:rPr>
              <a:t>→</a:t>
            </a:r>
            <a:r>
              <a:rPr lang="ja-JP" altLang="en-US" sz="2400" dirty="0">
                <a:solidFill>
                  <a:srgbClr val="FF0000"/>
                </a:solidFill>
              </a:rPr>
              <a:t>より精密で短時間の治療が可能</a:t>
            </a:r>
            <a:endParaRPr lang="ja-JP" altLang="en-US" sz="2400" dirty="0">
              <a:solidFill>
                <a:schemeClr val="bg2">
                  <a:lumMod val="25000"/>
                </a:schemeClr>
              </a:solidFill>
            </a:endParaRPr>
          </a:p>
        </p:txBody>
      </p:sp>
      <p:sp>
        <p:nvSpPr>
          <p:cNvPr id="47" name="七角形 46"/>
          <p:cNvSpPr/>
          <p:nvPr/>
        </p:nvSpPr>
        <p:spPr bwMode="auto">
          <a:xfrm>
            <a:off x="357232" y="3393851"/>
            <a:ext cx="996462" cy="1079500"/>
          </a:xfrm>
          <a:prstGeom prst="heptagon">
            <a:avLst/>
          </a:prstGeom>
          <a:solidFill>
            <a:srgbClr val="FFFF00"/>
          </a:solidFill>
          <a:ln>
            <a:noFill/>
          </a:ln>
          <a:effectLst/>
        </p:spPr>
        <p:txBody>
          <a:bodyPr wrap="none" lIns="0" tIns="0" rIns="0" bIns="0"/>
          <a:lstStyle/>
          <a:p>
            <a:pPr>
              <a:defRPr/>
            </a:pPr>
            <a:endParaRPr lang="ja-JP" altLang="en-US">
              <a:solidFill>
                <a:srgbClr val="052E65"/>
              </a:solidFill>
            </a:endParaRPr>
          </a:p>
        </p:txBody>
      </p:sp>
      <p:sp>
        <p:nvSpPr>
          <p:cNvPr id="36873" name="正方形/長方形 47"/>
          <p:cNvSpPr>
            <a:spLocks noChangeArrowheads="1"/>
          </p:cNvSpPr>
          <p:nvPr/>
        </p:nvSpPr>
        <p:spPr bwMode="auto">
          <a:xfrm>
            <a:off x="456879" y="368118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a:solidFill>
                  <a:schemeClr val="tx1">
                    <a:lumMod val="85000"/>
                    <a:lumOff val="15000"/>
                  </a:schemeClr>
                </a:solidFill>
              </a:rPr>
              <a:t>環境</a:t>
            </a:r>
          </a:p>
        </p:txBody>
      </p:sp>
      <p:sp>
        <p:nvSpPr>
          <p:cNvPr id="49" name="正方形/長方形 48"/>
          <p:cNvSpPr/>
          <p:nvPr/>
        </p:nvSpPr>
        <p:spPr>
          <a:xfrm>
            <a:off x="1487043" y="3522439"/>
            <a:ext cx="7532831" cy="830997"/>
          </a:xfrm>
          <a:prstGeom prst="rect">
            <a:avLst/>
          </a:prstGeom>
        </p:spPr>
        <p:txBody>
          <a:bodyPr wrap="none">
            <a:spAutoFit/>
          </a:bodyPr>
          <a:lstStyle/>
          <a:p>
            <a:pPr>
              <a:defRPr/>
            </a:pPr>
            <a:r>
              <a:rPr lang="ja-JP" altLang="en-US" sz="2400" dirty="0">
                <a:solidFill>
                  <a:srgbClr val="262626"/>
                </a:solidFill>
              </a:rPr>
              <a:t>清潔感・クリニックの雰囲気・キッズルーム・駐車場</a:t>
            </a:r>
            <a:endParaRPr lang="en-US" altLang="ja-JP" sz="2400" dirty="0">
              <a:solidFill>
                <a:srgbClr val="262626"/>
              </a:solidFill>
            </a:endParaRPr>
          </a:p>
          <a:p>
            <a:pPr>
              <a:defRPr/>
            </a:pPr>
            <a:r>
              <a:rPr lang="ja-JP" altLang="en-US" sz="2400" dirty="0">
                <a:solidFill>
                  <a:srgbClr val="FF0000"/>
                </a:solidFill>
              </a:rPr>
              <a:t>患者メリット</a:t>
            </a:r>
            <a:r>
              <a:rPr lang="en-US" altLang="ja-JP" sz="2400" dirty="0">
                <a:solidFill>
                  <a:srgbClr val="FF0000"/>
                </a:solidFill>
              </a:rPr>
              <a:t>→</a:t>
            </a:r>
            <a:r>
              <a:rPr lang="ja-JP" altLang="en-US" sz="2400" dirty="0">
                <a:solidFill>
                  <a:srgbClr val="FF0000"/>
                </a:solidFill>
              </a:rPr>
              <a:t>快適な通院が可能</a:t>
            </a:r>
            <a:endParaRPr lang="ja-JP" altLang="en-US" sz="2400" dirty="0">
              <a:solidFill>
                <a:schemeClr val="bg2">
                  <a:lumMod val="25000"/>
                </a:schemeClr>
              </a:solidFill>
            </a:endParaRPr>
          </a:p>
        </p:txBody>
      </p:sp>
      <p:sp>
        <p:nvSpPr>
          <p:cNvPr id="50" name="七角形 49"/>
          <p:cNvSpPr/>
          <p:nvPr/>
        </p:nvSpPr>
        <p:spPr bwMode="auto">
          <a:xfrm>
            <a:off x="385074" y="4797202"/>
            <a:ext cx="997927" cy="1081087"/>
          </a:xfrm>
          <a:prstGeom prst="heptagon">
            <a:avLst/>
          </a:prstGeom>
          <a:solidFill>
            <a:srgbClr val="FFFF00"/>
          </a:solidFill>
          <a:ln>
            <a:noFill/>
          </a:ln>
          <a:effectLst/>
        </p:spPr>
        <p:txBody>
          <a:bodyPr wrap="none" lIns="0" tIns="0" rIns="0" bIns="0"/>
          <a:lstStyle/>
          <a:p>
            <a:pPr>
              <a:defRPr/>
            </a:pPr>
            <a:endParaRPr lang="ja-JP" altLang="en-US">
              <a:solidFill>
                <a:srgbClr val="052E65"/>
              </a:solidFill>
            </a:endParaRPr>
          </a:p>
        </p:txBody>
      </p:sp>
      <p:sp>
        <p:nvSpPr>
          <p:cNvPr id="36876" name="正方形/長方形 50"/>
          <p:cNvSpPr>
            <a:spLocks noChangeArrowheads="1"/>
          </p:cNvSpPr>
          <p:nvPr/>
        </p:nvSpPr>
        <p:spPr bwMode="auto">
          <a:xfrm>
            <a:off x="484720" y="5086127"/>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ja-JP" altLang="en-US" sz="2800">
                <a:solidFill>
                  <a:schemeClr val="tx1">
                    <a:lumMod val="85000"/>
                    <a:lumOff val="15000"/>
                  </a:schemeClr>
                </a:solidFill>
              </a:rPr>
              <a:t>内容</a:t>
            </a:r>
          </a:p>
        </p:txBody>
      </p:sp>
      <p:sp>
        <p:nvSpPr>
          <p:cNvPr id="35853" name="正方形/長方形 51"/>
          <p:cNvSpPr>
            <a:spLocks noChangeArrowheads="1"/>
          </p:cNvSpPr>
          <p:nvPr/>
        </p:nvSpPr>
        <p:spPr bwMode="auto">
          <a:xfrm>
            <a:off x="1514886" y="4905151"/>
            <a:ext cx="7492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a:solidFill>
                  <a:srgbClr val="262626"/>
                </a:solidFill>
              </a:rPr>
              <a:t>PMCT</a:t>
            </a:r>
            <a:r>
              <a:rPr lang="ja-JP" altLang="en-US" sz="2400">
                <a:solidFill>
                  <a:srgbClr val="262626"/>
                </a:solidFill>
              </a:rPr>
              <a:t>・ホワイトニング・インプラント</a:t>
            </a:r>
            <a:endParaRPr lang="en-US" altLang="ja-JP" sz="2400">
              <a:solidFill>
                <a:srgbClr val="262626"/>
              </a:solidFill>
            </a:endParaRPr>
          </a:p>
          <a:p>
            <a:r>
              <a:rPr lang="ja-JP" altLang="en-US" sz="2400">
                <a:solidFill>
                  <a:srgbClr val="FF0000"/>
                </a:solidFill>
              </a:rPr>
              <a:t>患者メリット</a:t>
            </a:r>
            <a:r>
              <a:rPr lang="en-US" altLang="ja-JP" sz="2400">
                <a:solidFill>
                  <a:srgbClr val="FF0000"/>
                </a:solidFill>
              </a:rPr>
              <a:t>→</a:t>
            </a:r>
            <a:r>
              <a:rPr lang="ja-JP" altLang="en-US" sz="2400">
                <a:solidFill>
                  <a:srgbClr val="FF0000"/>
                </a:solidFill>
              </a:rPr>
              <a:t>より細かいニーズにあった診療が可能</a:t>
            </a:r>
          </a:p>
        </p:txBody>
      </p:sp>
      <p:cxnSp>
        <p:nvCxnSpPr>
          <p:cNvPr id="15" name="直線コネクタ 1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323528" y="260648"/>
            <a:ext cx="5616624" cy="523220"/>
          </a:xfrm>
          <a:prstGeom prst="rect">
            <a:avLst/>
          </a:prstGeom>
          <a:noFill/>
        </p:spPr>
        <p:txBody>
          <a:bodyPr wrap="square" rtlCol="0">
            <a:spAutoFit/>
          </a:bodyPr>
          <a:lstStyle/>
          <a:p>
            <a:r>
              <a:rPr lang="en-US" altLang="en-US" sz="2800" b="1" dirty="0" smtClean="0">
                <a:solidFill>
                  <a:schemeClr val="tx1">
                    <a:lumMod val="75000"/>
                    <a:lumOff val="25000"/>
                  </a:schemeClr>
                </a:solidFill>
                <a:latin typeface="メイリオ"/>
                <a:ea typeface="メイリオ"/>
                <a:cs typeface="メイリオ"/>
              </a:rPr>
              <a:t>歯科医院でアピールするポイント</a:t>
            </a:r>
            <a:endParaRPr kumimoji="1" lang="ja-JP" altLang="en-US" sz="2800" b="1"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39863325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図 3" descr="スクリーンショット 2016-07-13 13.09.21.png"/>
          <p:cNvPicPr>
            <a:picLocks noChangeAspect="1"/>
          </p:cNvPicPr>
          <p:nvPr/>
        </p:nvPicPr>
        <p:blipFill>
          <a:blip r:embed="rId2" cstate="email">
            <a:extLst>
              <a:ext uri="{28A0092B-C50C-407E-A947-70E740481C1C}">
                <a14:useLocalDpi xmlns:a14="http://schemas.microsoft.com/office/drawing/2010/main"/>
              </a:ext>
            </a:extLst>
          </a:blip>
          <a:srcRect b="-1251"/>
          <a:stretch>
            <a:fillRect/>
          </a:stretch>
        </p:blipFill>
        <p:spPr bwMode="auto">
          <a:xfrm>
            <a:off x="1481505" y="1377975"/>
            <a:ext cx="24574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4" descr="スクリーンショット 2016-07-13 13.10.5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447" y="3286151"/>
            <a:ext cx="2460381"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bwMode="auto">
          <a:xfrm>
            <a:off x="1481505" y="1270025"/>
            <a:ext cx="2457450" cy="424815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pic>
        <p:nvPicPr>
          <p:cNvPr id="36871" name="図 6" descr="スクリーンショット 2016-07-13 14.35.37.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89535" y="3178200"/>
            <a:ext cx="3339611"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七角形 46"/>
          <p:cNvSpPr/>
          <p:nvPr/>
        </p:nvSpPr>
        <p:spPr bwMode="auto">
          <a:xfrm>
            <a:off x="517281" y="1412900"/>
            <a:ext cx="996462" cy="1079500"/>
          </a:xfrm>
          <a:prstGeom prst="heptagon">
            <a:avLst/>
          </a:prstGeom>
          <a:solidFill>
            <a:srgbClr val="FFFF00"/>
          </a:solidFill>
          <a:ln>
            <a:noFill/>
          </a:ln>
          <a:effectLst/>
        </p:spPr>
        <p:txBody>
          <a:bodyPr wrap="none" lIns="0" tIns="0" rIns="0" bIns="0"/>
          <a:lstStyle/>
          <a:p>
            <a:pPr>
              <a:defRPr/>
            </a:pPr>
            <a:endParaRPr lang="ja-JP" altLang="en-US"/>
          </a:p>
        </p:txBody>
      </p:sp>
      <p:sp>
        <p:nvSpPr>
          <p:cNvPr id="36873" name="正方形/長方形 47"/>
          <p:cNvSpPr>
            <a:spLocks noChangeArrowheads="1"/>
          </p:cNvSpPr>
          <p:nvPr/>
        </p:nvSpPr>
        <p:spPr bwMode="auto">
          <a:xfrm>
            <a:off x="616928" y="1700238"/>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800">
                <a:solidFill>
                  <a:srgbClr val="262626"/>
                </a:solidFill>
              </a:rPr>
              <a:t>環境</a:t>
            </a:r>
          </a:p>
        </p:txBody>
      </p:sp>
      <p:cxnSp>
        <p:nvCxnSpPr>
          <p:cNvPr id="15" name="カギ線コネクタ 14"/>
          <p:cNvCxnSpPr>
            <a:stCxn id="47" idx="1"/>
            <a:endCxn id="28" idx="0"/>
          </p:cNvCxnSpPr>
          <p:nvPr/>
        </p:nvCxnSpPr>
        <p:spPr bwMode="auto">
          <a:xfrm>
            <a:off x="1513746" y="2107134"/>
            <a:ext cx="235925" cy="566241"/>
          </a:xfrm>
          <a:prstGeom prst="bentConnector2">
            <a:avLst/>
          </a:prstGeom>
          <a:noFill/>
          <a:ln w="28575" cap="flat" cmpd="sng" algn="ctr">
            <a:solidFill>
              <a:srgbClr val="FF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正方形/長方形 27"/>
          <p:cNvSpPr/>
          <p:nvPr/>
        </p:nvSpPr>
        <p:spPr>
          <a:xfrm>
            <a:off x="417636" y="2673375"/>
            <a:ext cx="2664069" cy="646331"/>
          </a:xfrm>
          <a:prstGeom prst="rect">
            <a:avLst/>
          </a:prstGeom>
          <a:solidFill>
            <a:schemeClr val="bg1"/>
          </a:solidFill>
          <a:ln w="38100" cmpd="sng">
            <a:solidFill>
              <a:srgbClr val="FF6666"/>
            </a:solidFill>
          </a:ln>
        </p:spPr>
        <p:txBody>
          <a:bodyPr>
            <a:spAutoFit/>
          </a:bodyPr>
          <a:lstStyle/>
          <a:p>
            <a:pPr algn="ctr">
              <a:defRPr/>
            </a:pPr>
            <a:r>
              <a:rPr lang="ja-JP" altLang="en-US" spc="80" dirty="0">
                <a:solidFill>
                  <a:schemeClr val="tx2">
                    <a:lumMod val="50000"/>
                  </a:schemeClr>
                </a:solidFill>
              </a:rPr>
              <a:t>院長・スタッフの</a:t>
            </a:r>
            <a:endParaRPr lang="en-US" altLang="ja-JP" spc="80" dirty="0">
              <a:solidFill>
                <a:schemeClr val="tx2">
                  <a:lumMod val="50000"/>
                </a:schemeClr>
              </a:solidFill>
            </a:endParaRPr>
          </a:p>
          <a:p>
            <a:pPr algn="ctr">
              <a:defRPr/>
            </a:pPr>
            <a:r>
              <a:rPr lang="ja-JP" altLang="en-US" spc="80" dirty="0">
                <a:solidFill>
                  <a:schemeClr val="tx2">
                    <a:lumMod val="50000"/>
                  </a:schemeClr>
                </a:solidFill>
              </a:rPr>
              <a:t>顔がわかる</a:t>
            </a:r>
            <a:endParaRPr lang="en-US" altLang="ja-JP" spc="80" dirty="0">
              <a:solidFill>
                <a:schemeClr val="tx2">
                  <a:lumMod val="50000"/>
                </a:schemeClr>
              </a:solidFill>
            </a:endParaRPr>
          </a:p>
        </p:txBody>
      </p:sp>
      <p:sp>
        <p:nvSpPr>
          <p:cNvPr id="2" name="七角形 1"/>
          <p:cNvSpPr/>
          <p:nvPr/>
        </p:nvSpPr>
        <p:spPr bwMode="auto">
          <a:xfrm>
            <a:off x="7463204" y="3178200"/>
            <a:ext cx="996462" cy="1081087"/>
          </a:xfrm>
          <a:prstGeom prst="heptagon">
            <a:avLst/>
          </a:prstGeom>
          <a:solidFill>
            <a:srgbClr val="FFFF00"/>
          </a:solidFill>
          <a:ln>
            <a:noFill/>
          </a:ln>
          <a:effectLst/>
        </p:spPr>
        <p:txBody>
          <a:bodyPr wrap="none" lIns="0" tIns="0" rIns="0" bIns="0"/>
          <a:lstStyle/>
          <a:p>
            <a:pPr>
              <a:defRPr/>
            </a:pPr>
            <a:endParaRPr lang="ja-JP" altLang="en-US"/>
          </a:p>
        </p:txBody>
      </p:sp>
      <p:sp>
        <p:nvSpPr>
          <p:cNvPr id="36877" name="正方形/長方形 2"/>
          <p:cNvSpPr>
            <a:spLocks noChangeArrowheads="1"/>
          </p:cNvSpPr>
          <p:nvPr/>
        </p:nvSpPr>
        <p:spPr bwMode="auto">
          <a:xfrm>
            <a:off x="7562851" y="3467125"/>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800">
                <a:solidFill>
                  <a:srgbClr val="262626"/>
                </a:solidFill>
              </a:rPr>
              <a:t>設備</a:t>
            </a:r>
          </a:p>
        </p:txBody>
      </p:sp>
      <p:cxnSp>
        <p:nvCxnSpPr>
          <p:cNvPr id="32" name="カギ線コネクタ 31"/>
          <p:cNvCxnSpPr>
            <a:stCxn id="30" idx="0"/>
            <a:endCxn id="2" idx="2"/>
          </p:cNvCxnSpPr>
          <p:nvPr/>
        </p:nvCxnSpPr>
        <p:spPr bwMode="auto">
          <a:xfrm rot="5400000" flipH="1" flipV="1">
            <a:off x="7464963" y="4044323"/>
            <a:ext cx="503233" cy="933175"/>
          </a:xfrm>
          <a:prstGeom prst="bentConnector3">
            <a:avLst>
              <a:gd name="adj1" fmla="val 50000"/>
            </a:avLst>
          </a:prstGeom>
          <a:noFill/>
          <a:ln w="28575" cap="flat" cmpd="sng" algn="ctr">
            <a:solidFill>
              <a:srgbClr val="FF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正方形/長方形 36"/>
          <p:cNvSpPr/>
          <p:nvPr/>
        </p:nvSpPr>
        <p:spPr>
          <a:xfrm>
            <a:off x="1015512" y="3970363"/>
            <a:ext cx="1628042" cy="646113"/>
          </a:xfrm>
          <a:prstGeom prst="rect">
            <a:avLst/>
          </a:prstGeom>
          <a:solidFill>
            <a:schemeClr val="bg1"/>
          </a:solidFill>
          <a:ln w="38100" cmpd="sng">
            <a:solidFill>
              <a:srgbClr val="FF6666"/>
            </a:solidFill>
          </a:ln>
        </p:spPr>
        <p:txBody>
          <a:bodyPr>
            <a:spAutoFit/>
          </a:bodyPr>
          <a:lstStyle/>
          <a:p>
            <a:pPr algn="ctr">
              <a:defRPr/>
            </a:pPr>
            <a:r>
              <a:rPr lang="ja-JP" altLang="en-US" spc="80" dirty="0">
                <a:solidFill>
                  <a:schemeClr val="tx2">
                    <a:lumMod val="50000"/>
                  </a:schemeClr>
                </a:solidFill>
              </a:rPr>
              <a:t>何をやっているかがわかる</a:t>
            </a:r>
            <a:endParaRPr lang="en-US" altLang="ja-JP" spc="80" dirty="0">
              <a:solidFill>
                <a:schemeClr val="tx2">
                  <a:lumMod val="50000"/>
                </a:schemeClr>
              </a:solidFill>
            </a:endParaRPr>
          </a:p>
        </p:txBody>
      </p:sp>
      <p:pic>
        <p:nvPicPr>
          <p:cNvPr id="36880" name="図 28" descr="スクリーンショット 2016-07-13 14.43.0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9004" y="1376387"/>
            <a:ext cx="298352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bwMode="auto">
          <a:xfrm>
            <a:off x="4339005" y="1270025"/>
            <a:ext cx="2990850" cy="187166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sp>
        <p:nvSpPr>
          <p:cNvPr id="44" name="正方形/長方形 43"/>
          <p:cNvSpPr/>
          <p:nvPr/>
        </p:nvSpPr>
        <p:spPr>
          <a:xfrm>
            <a:off x="3741127" y="1377975"/>
            <a:ext cx="2325565" cy="646331"/>
          </a:xfrm>
          <a:prstGeom prst="rect">
            <a:avLst/>
          </a:prstGeom>
          <a:solidFill>
            <a:schemeClr val="bg1"/>
          </a:solidFill>
          <a:ln w="38100" cmpd="sng">
            <a:solidFill>
              <a:srgbClr val="FF6666"/>
            </a:solidFill>
          </a:ln>
        </p:spPr>
        <p:txBody>
          <a:bodyPr>
            <a:spAutoFit/>
          </a:bodyPr>
          <a:lstStyle/>
          <a:p>
            <a:pPr algn="ctr">
              <a:defRPr/>
            </a:pPr>
            <a:r>
              <a:rPr lang="ja-JP" altLang="en-US" spc="80" dirty="0">
                <a:solidFill>
                  <a:schemeClr val="tx2">
                    <a:lumMod val="50000"/>
                  </a:schemeClr>
                </a:solidFill>
              </a:rPr>
              <a:t>クリニックの</a:t>
            </a:r>
            <a:endParaRPr lang="en-US" altLang="ja-JP" spc="80" dirty="0">
              <a:solidFill>
                <a:schemeClr val="tx2">
                  <a:lumMod val="50000"/>
                </a:schemeClr>
              </a:solidFill>
            </a:endParaRPr>
          </a:p>
          <a:p>
            <a:pPr algn="ctr">
              <a:defRPr/>
            </a:pPr>
            <a:r>
              <a:rPr lang="ja-JP" altLang="en-US" spc="80" dirty="0">
                <a:solidFill>
                  <a:schemeClr val="tx2">
                    <a:lumMod val="50000"/>
                  </a:schemeClr>
                </a:solidFill>
              </a:rPr>
              <a:t>雰囲気がわかる</a:t>
            </a:r>
            <a:endParaRPr lang="en-US" altLang="ja-JP" spc="80" dirty="0">
              <a:solidFill>
                <a:schemeClr val="tx2">
                  <a:lumMod val="50000"/>
                </a:schemeClr>
              </a:solidFill>
            </a:endParaRPr>
          </a:p>
        </p:txBody>
      </p:sp>
      <p:sp>
        <p:nvSpPr>
          <p:cNvPr id="48" name="正方形/長方形 47"/>
          <p:cNvSpPr/>
          <p:nvPr/>
        </p:nvSpPr>
        <p:spPr bwMode="auto">
          <a:xfrm>
            <a:off x="4352193" y="3249638"/>
            <a:ext cx="2979127" cy="2339975"/>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pic>
        <p:nvPicPr>
          <p:cNvPr id="36884" name="図 40" descr="スクリーンショット 2016-07-13 14.46.53.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6035" y="1557363"/>
            <a:ext cx="212627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正方形/長方形 50"/>
          <p:cNvSpPr/>
          <p:nvPr/>
        </p:nvSpPr>
        <p:spPr bwMode="auto">
          <a:xfrm>
            <a:off x="6666035" y="1520851"/>
            <a:ext cx="2126273" cy="129698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sp>
        <p:nvSpPr>
          <p:cNvPr id="36886" name="山形 41"/>
          <p:cNvSpPr>
            <a:spLocks noChangeArrowheads="1"/>
          </p:cNvSpPr>
          <p:nvPr/>
        </p:nvSpPr>
        <p:spPr bwMode="auto">
          <a:xfrm>
            <a:off x="3974124" y="2366987"/>
            <a:ext cx="254977" cy="414338"/>
          </a:xfrm>
          <a:prstGeom prst="chevron">
            <a:avLst>
              <a:gd name="adj" fmla="val 50000"/>
            </a:avLst>
          </a:prstGeom>
          <a:solidFill>
            <a:srgbClr val="FF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36887" name="山形 53"/>
          <p:cNvSpPr>
            <a:spLocks noChangeArrowheads="1"/>
          </p:cNvSpPr>
          <p:nvPr/>
        </p:nvSpPr>
        <p:spPr bwMode="auto">
          <a:xfrm>
            <a:off x="4207120" y="2366987"/>
            <a:ext cx="254977" cy="414338"/>
          </a:xfrm>
          <a:prstGeom prst="chevron">
            <a:avLst>
              <a:gd name="adj" fmla="val 50000"/>
            </a:avLst>
          </a:prstGeom>
          <a:solidFill>
            <a:srgbClr val="FF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36888" name="山形 54"/>
          <p:cNvSpPr>
            <a:spLocks noChangeArrowheads="1"/>
          </p:cNvSpPr>
          <p:nvPr/>
        </p:nvSpPr>
        <p:spPr bwMode="auto">
          <a:xfrm>
            <a:off x="6235212" y="2366987"/>
            <a:ext cx="254977" cy="414338"/>
          </a:xfrm>
          <a:prstGeom prst="chevron">
            <a:avLst>
              <a:gd name="adj" fmla="val 50000"/>
            </a:avLst>
          </a:prstGeom>
          <a:solidFill>
            <a:srgbClr val="FF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36889" name="山形 55"/>
          <p:cNvSpPr>
            <a:spLocks noChangeArrowheads="1"/>
          </p:cNvSpPr>
          <p:nvPr/>
        </p:nvSpPr>
        <p:spPr bwMode="auto">
          <a:xfrm>
            <a:off x="6466743" y="2366987"/>
            <a:ext cx="254977" cy="414338"/>
          </a:xfrm>
          <a:prstGeom prst="chevron">
            <a:avLst>
              <a:gd name="adj" fmla="val 50000"/>
            </a:avLst>
          </a:prstGeom>
          <a:solidFill>
            <a:srgbClr val="FF66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30" name="正方形/長方形 29"/>
          <p:cNvSpPr/>
          <p:nvPr/>
        </p:nvSpPr>
        <p:spPr>
          <a:xfrm>
            <a:off x="6167805" y="4762526"/>
            <a:ext cx="2164373" cy="646331"/>
          </a:xfrm>
          <a:prstGeom prst="rect">
            <a:avLst/>
          </a:prstGeom>
          <a:solidFill>
            <a:schemeClr val="bg1"/>
          </a:solidFill>
          <a:ln w="38100" cmpd="sng">
            <a:solidFill>
              <a:srgbClr val="FF6666"/>
            </a:solidFill>
          </a:ln>
        </p:spPr>
        <p:txBody>
          <a:bodyPr>
            <a:spAutoFit/>
          </a:bodyPr>
          <a:lstStyle/>
          <a:p>
            <a:pPr algn="ctr">
              <a:defRPr/>
            </a:pPr>
            <a:r>
              <a:rPr lang="ja-JP" altLang="en-US" spc="80" dirty="0">
                <a:solidFill>
                  <a:schemeClr val="tx2">
                    <a:lumMod val="50000"/>
                  </a:schemeClr>
                </a:solidFill>
              </a:rPr>
              <a:t>最新機器の</a:t>
            </a:r>
            <a:endParaRPr lang="en-US" altLang="ja-JP" spc="80" dirty="0">
              <a:solidFill>
                <a:schemeClr val="tx2">
                  <a:lumMod val="50000"/>
                </a:schemeClr>
              </a:solidFill>
            </a:endParaRPr>
          </a:p>
          <a:p>
            <a:pPr algn="ctr">
              <a:defRPr/>
            </a:pPr>
            <a:r>
              <a:rPr lang="ja-JP" altLang="en-US" spc="80" dirty="0">
                <a:solidFill>
                  <a:schemeClr val="tx2">
                    <a:lumMod val="50000"/>
                  </a:schemeClr>
                </a:solidFill>
              </a:rPr>
              <a:t>アピール</a:t>
            </a:r>
            <a:endParaRPr lang="en-US" altLang="ja-JP" spc="80" dirty="0">
              <a:solidFill>
                <a:schemeClr val="tx2">
                  <a:lumMod val="50000"/>
                </a:schemeClr>
              </a:solidFill>
            </a:endParaRPr>
          </a:p>
        </p:txBody>
      </p:sp>
      <p:sp>
        <p:nvSpPr>
          <p:cNvPr id="36891" name="テキスト ボックス 23"/>
          <p:cNvSpPr txBox="1">
            <a:spLocks noChangeArrowheads="1"/>
          </p:cNvSpPr>
          <p:nvPr/>
        </p:nvSpPr>
        <p:spPr bwMode="auto">
          <a:xfrm>
            <a:off x="517282" y="5513412"/>
            <a:ext cx="7910146" cy="723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pPr>
              <a:lnSpc>
                <a:spcPct val="110000"/>
              </a:lnSpc>
              <a:buFont typeface="Verdana" charset="0"/>
              <a:buAutoNum type="arabicPeriod"/>
            </a:pPr>
            <a:r>
              <a:rPr lang="ja-JP" altLang="en-US" sz="1800">
                <a:solidFill>
                  <a:srgbClr val="000000"/>
                </a:solidFill>
              </a:rPr>
              <a:t>クリニックのアピールとなる部分をしっかり見せる</a:t>
            </a:r>
            <a:endParaRPr lang="en-US" altLang="ja-JP" sz="1800">
              <a:solidFill>
                <a:srgbClr val="000000"/>
              </a:solidFill>
            </a:endParaRPr>
          </a:p>
          <a:p>
            <a:pPr>
              <a:lnSpc>
                <a:spcPct val="110000"/>
              </a:lnSpc>
              <a:buFont typeface="Verdana" charset="0"/>
              <a:buAutoNum type="arabicPeriod"/>
            </a:pPr>
            <a:r>
              <a:rPr lang="ja-JP" altLang="en-US" sz="1800">
                <a:solidFill>
                  <a:srgbClr val="000000"/>
                </a:solidFill>
              </a:rPr>
              <a:t>ヒーローでは：ディレクターが打合せを行い構成を検討します</a:t>
            </a:r>
            <a:endParaRPr lang="en-US" altLang="ja-JP" sz="1800">
              <a:solidFill>
                <a:srgbClr val="000000"/>
              </a:solidFill>
            </a:endParaRPr>
          </a:p>
        </p:txBody>
      </p:sp>
      <p:sp>
        <p:nvSpPr>
          <p:cNvPr id="49" name="正方形/長方形 47"/>
          <p:cNvSpPr>
            <a:spLocks noChangeArrowheads="1"/>
          </p:cNvSpPr>
          <p:nvPr/>
        </p:nvSpPr>
        <p:spPr bwMode="auto">
          <a:xfrm rot="20733909">
            <a:off x="382466" y="5056213"/>
            <a:ext cx="1428750" cy="461963"/>
          </a:xfrm>
          <a:prstGeom prst="rect">
            <a:avLst/>
          </a:prstGeom>
          <a:solidFill>
            <a:schemeClr val="bg1"/>
          </a:solidFill>
          <a:ln w="28575" cmpd="sng">
            <a:solidFill>
              <a:srgbClr val="FF3300"/>
            </a:solidFill>
          </a:ln>
          <a:effectLst>
            <a:outerShdw blurRad="50800" dist="38100" dir="2700000" algn="tl" rotWithShape="0">
              <a:prstClr val="black">
                <a:alpha val="40000"/>
              </a:prstClr>
            </a:outerShdw>
          </a:effectLst>
        </p:spPr>
        <p:txBody>
          <a:bodyPr>
            <a:spAutoFit/>
          </a:bodyPr>
          <a:lstStyle/>
          <a:p>
            <a:pPr algn="ctr">
              <a:defRPr/>
            </a:pPr>
            <a:r>
              <a:rPr lang="en-US" altLang="ja-JP" sz="2400" dirty="0">
                <a:solidFill>
                  <a:srgbClr val="FF3300"/>
                </a:solidFill>
              </a:rPr>
              <a:t>POINT</a:t>
            </a:r>
            <a:endParaRPr lang="ja-JP" altLang="en-US" sz="2400" dirty="0">
              <a:solidFill>
                <a:srgbClr val="FF3300"/>
              </a:solidFill>
            </a:endParaRPr>
          </a:p>
        </p:txBody>
      </p:sp>
      <p:sp>
        <p:nvSpPr>
          <p:cNvPr id="50" name="七角形 49"/>
          <p:cNvSpPr/>
          <p:nvPr/>
        </p:nvSpPr>
        <p:spPr bwMode="auto">
          <a:xfrm>
            <a:off x="383931" y="3429025"/>
            <a:ext cx="830874" cy="900112"/>
          </a:xfrm>
          <a:prstGeom prst="heptagon">
            <a:avLst/>
          </a:prstGeom>
          <a:solidFill>
            <a:srgbClr val="FFFF00"/>
          </a:solidFill>
          <a:ln>
            <a:noFill/>
          </a:ln>
          <a:effectLst/>
        </p:spPr>
        <p:txBody>
          <a:bodyPr wrap="none" lIns="0" tIns="0" rIns="0" bIns="0"/>
          <a:lstStyle/>
          <a:p>
            <a:pPr>
              <a:defRPr/>
            </a:pPr>
            <a:endParaRPr lang="ja-JP" altLang="en-US" sz="1400"/>
          </a:p>
        </p:txBody>
      </p:sp>
      <p:sp>
        <p:nvSpPr>
          <p:cNvPr id="36894" name="正方形/長方形 50"/>
          <p:cNvSpPr>
            <a:spLocks noChangeArrowheads="1"/>
          </p:cNvSpPr>
          <p:nvPr/>
        </p:nvSpPr>
        <p:spPr bwMode="auto">
          <a:xfrm>
            <a:off x="457200" y="3717950"/>
            <a:ext cx="6931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000">
                <a:solidFill>
                  <a:srgbClr val="262626"/>
                </a:solidFill>
              </a:rPr>
              <a:t>内容</a:t>
            </a:r>
          </a:p>
        </p:txBody>
      </p:sp>
      <p:cxnSp>
        <p:nvCxnSpPr>
          <p:cNvPr id="33" name="直線コネクタ 32"/>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323528" y="260648"/>
            <a:ext cx="5616624" cy="523220"/>
          </a:xfrm>
          <a:prstGeom prst="rect">
            <a:avLst/>
          </a:prstGeom>
          <a:noFill/>
        </p:spPr>
        <p:txBody>
          <a:bodyPr wrap="square" rtlCol="0">
            <a:spAutoFit/>
          </a:bodyPr>
          <a:lstStyle/>
          <a:p>
            <a:r>
              <a:rPr kumimoji="1" lang="ja-JP" altLang="en-US" sz="2800" b="1" dirty="0" smtClean="0">
                <a:solidFill>
                  <a:schemeClr val="tx1">
                    <a:lumMod val="75000"/>
                    <a:lumOff val="25000"/>
                  </a:schemeClr>
                </a:solidFill>
                <a:latin typeface="メイリオ"/>
                <a:ea typeface="メイリオ"/>
                <a:cs typeface="メイリオ"/>
              </a:rPr>
              <a:t>魅力を引き出すレイアウト</a:t>
            </a:r>
            <a:endParaRPr kumimoji="1" lang="ja-JP" altLang="en-US" sz="2800" b="1"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1568011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図形グループ 7"/>
          <p:cNvGrpSpPr>
            <a:grpSpLocks/>
          </p:cNvGrpSpPr>
          <p:nvPr/>
        </p:nvGrpSpPr>
        <p:grpSpPr bwMode="auto">
          <a:xfrm>
            <a:off x="3043604" y="2133179"/>
            <a:ext cx="4671646" cy="3097213"/>
            <a:chOff x="4052900" y="2240868"/>
            <a:chExt cx="5061012" cy="3096939"/>
          </a:xfrm>
        </p:grpSpPr>
        <p:pic>
          <p:nvPicPr>
            <p:cNvPr id="37902" name="図 2" descr="スクリーンショット 2016-07-15 13.56.1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2900" y="2384884"/>
              <a:ext cx="5061012" cy="29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bwMode="auto">
            <a:xfrm>
              <a:off x="4052900" y="2240868"/>
              <a:ext cx="5040374" cy="309693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lIns="0" tIns="0" rIns="0" bIns="0"/>
            <a:lstStyle/>
            <a:p>
              <a:pPr>
                <a:defRPr/>
              </a:pPr>
              <a:endParaRPr lang="ja-JP" altLang="en-US"/>
            </a:p>
          </p:txBody>
        </p:sp>
      </p:grpSp>
      <p:sp>
        <p:nvSpPr>
          <p:cNvPr id="37893" name="正方形/長方形 35"/>
          <p:cNvSpPr>
            <a:spLocks noChangeArrowheads="1"/>
          </p:cNvSpPr>
          <p:nvPr/>
        </p:nvSpPr>
        <p:spPr bwMode="auto">
          <a:xfrm>
            <a:off x="517281" y="1341016"/>
            <a:ext cx="7776796"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ja-JP" altLang="en-US" sz="2400">
                <a:solidFill>
                  <a:srgbClr val="262626"/>
                </a:solidFill>
              </a:rPr>
              <a:t>様々なデザイン効果で魅力的で訴求力のあるデザインを制作</a:t>
            </a:r>
            <a:endParaRPr lang="en-US" altLang="ja-JP" sz="2400">
              <a:solidFill>
                <a:srgbClr val="262626"/>
              </a:solidFill>
            </a:endParaRPr>
          </a:p>
          <a:p>
            <a:pPr>
              <a:lnSpc>
                <a:spcPct val="110000"/>
              </a:lnSpc>
            </a:pPr>
            <a:endParaRPr lang="en-US" altLang="ja-JP" sz="2400">
              <a:solidFill>
                <a:srgbClr val="262626"/>
              </a:solidFill>
            </a:endParaRPr>
          </a:p>
          <a:p>
            <a:pPr>
              <a:lnSpc>
                <a:spcPct val="110000"/>
              </a:lnSpc>
            </a:pPr>
            <a:endParaRPr lang="en-US" altLang="ja-JP" sz="2400">
              <a:solidFill>
                <a:srgbClr val="262626"/>
              </a:solidFill>
            </a:endParaRPr>
          </a:p>
          <a:p>
            <a:pPr>
              <a:lnSpc>
                <a:spcPct val="110000"/>
              </a:lnSpc>
            </a:pPr>
            <a:endParaRPr lang="ja-JP" altLang="en-US" sz="2400">
              <a:solidFill>
                <a:srgbClr val="262626"/>
              </a:solidFill>
            </a:endParaRPr>
          </a:p>
        </p:txBody>
      </p:sp>
      <p:sp>
        <p:nvSpPr>
          <p:cNvPr id="15" name="正方形/長方形 14"/>
          <p:cNvSpPr/>
          <p:nvPr/>
        </p:nvSpPr>
        <p:spPr>
          <a:xfrm>
            <a:off x="650631" y="2422103"/>
            <a:ext cx="2662604" cy="646331"/>
          </a:xfrm>
          <a:prstGeom prst="rect">
            <a:avLst/>
          </a:prstGeom>
          <a:solidFill>
            <a:schemeClr val="bg1"/>
          </a:solidFill>
          <a:ln w="38100" cmpd="sng">
            <a:solidFill>
              <a:srgbClr val="FF3300"/>
            </a:solidFill>
          </a:ln>
        </p:spPr>
        <p:txBody>
          <a:bodyPr>
            <a:spAutoFit/>
          </a:bodyPr>
          <a:lstStyle/>
          <a:p>
            <a:pPr algn="ctr">
              <a:defRPr/>
            </a:pPr>
            <a:r>
              <a:rPr lang="ja-JP" altLang="en-US" spc="80" dirty="0">
                <a:solidFill>
                  <a:schemeClr val="tx2">
                    <a:lumMod val="50000"/>
                  </a:schemeClr>
                </a:solidFill>
              </a:rPr>
              <a:t>心理的・生理的に</a:t>
            </a:r>
            <a:endParaRPr lang="en-US" altLang="ja-JP" spc="80" dirty="0">
              <a:solidFill>
                <a:schemeClr val="tx2">
                  <a:lumMod val="50000"/>
                </a:schemeClr>
              </a:solidFill>
            </a:endParaRPr>
          </a:p>
          <a:p>
            <a:pPr algn="ctr">
              <a:defRPr/>
            </a:pPr>
            <a:r>
              <a:rPr lang="ja-JP" altLang="en-US" spc="80" dirty="0">
                <a:solidFill>
                  <a:schemeClr val="tx2">
                    <a:lumMod val="50000"/>
                  </a:schemeClr>
                </a:solidFill>
              </a:rPr>
              <a:t>訴えかける</a:t>
            </a:r>
            <a:endParaRPr lang="en-US" altLang="ja-JP" spc="80" dirty="0">
              <a:solidFill>
                <a:schemeClr val="tx2">
                  <a:lumMod val="50000"/>
                </a:schemeClr>
              </a:solidFill>
            </a:endParaRPr>
          </a:p>
        </p:txBody>
      </p:sp>
      <p:sp>
        <p:nvSpPr>
          <p:cNvPr id="37895" name="正方形/長方形 55"/>
          <p:cNvSpPr>
            <a:spLocks noChangeArrowheads="1"/>
          </p:cNvSpPr>
          <p:nvPr/>
        </p:nvSpPr>
        <p:spPr bwMode="auto">
          <a:xfrm>
            <a:off x="1946031" y="2049042"/>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FF3300"/>
                </a:solidFill>
              </a:rPr>
              <a:t>カラー効果</a:t>
            </a:r>
          </a:p>
        </p:txBody>
      </p:sp>
      <p:cxnSp>
        <p:nvCxnSpPr>
          <p:cNvPr id="19" name="カギ線コネクタ 18"/>
          <p:cNvCxnSpPr>
            <a:stCxn id="15" idx="2"/>
          </p:cNvCxnSpPr>
          <p:nvPr/>
        </p:nvCxnSpPr>
        <p:spPr bwMode="auto">
          <a:xfrm rot="16200000" flipH="1">
            <a:off x="2605075" y="2445291"/>
            <a:ext cx="612557" cy="1858841"/>
          </a:xfrm>
          <a:prstGeom prst="bentConnector2">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897" name="テキスト ボックス 23"/>
          <p:cNvSpPr txBox="1">
            <a:spLocks noChangeArrowheads="1"/>
          </p:cNvSpPr>
          <p:nvPr/>
        </p:nvSpPr>
        <p:spPr bwMode="auto">
          <a:xfrm>
            <a:off x="517282" y="5657428"/>
            <a:ext cx="7910146" cy="723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pPr>
              <a:lnSpc>
                <a:spcPct val="110000"/>
              </a:lnSpc>
              <a:buFont typeface="Verdana" charset="0"/>
              <a:buAutoNum type="arabicPeriod"/>
            </a:pPr>
            <a:r>
              <a:rPr lang="ja-JP" altLang="en-US" sz="1800">
                <a:solidFill>
                  <a:srgbClr val="000000"/>
                </a:solidFill>
              </a:rPr>
              <a:t>コンセプトのあるデザインで印象に残るデザインに仕上げる</a:t>
            </a:r>
            <a:endParaRPr lang="en-US" altLang="ja-JP" sz="1800">
              <a:solidFill>
                <a:srgbClr val="000000"/>
              </a:solidFill>
            </a:endParaRPr>
          </a:p>
          <a:p>
            <a:pPr>
              <a:lnSpc>
                <a:spcPct val="110000"/>
              </a:lnSpc>
              <a:buFont typeface="Verdana" charset="0"/>
              <a:buAutoNum type="arabicPeriod"/>
            </a:pPr>
            <a:r>
              <a:rPr lang="ja-JP" altLang="en-US" sz="1800">
                <a:solidFill>
                  <a:srgbClr val="000000"/>
                </a:solidFill>
              </a:rPr>
              <a:t>ヒーローでは：医療業界に精通したデザイナーが制作を担当します</a:t>
            </a:r>
            <a:endParaRPr lang="en-US" altLang="ja-JP" sz="1800">
              <a:solidFill>
                <a:srgbClr val="000000"/>
              </a:solidFill>
            </a:endParaRPr>
          </a:p>
        </p:txBody>
      </p:sp>
      <p:sp>
        <p:nvSpPr>
          <p:cNvPr id="27" name="正方形/長方形 47"/>
          <p:cNvSpPr>
            <a:spLocks noChangeArrowheads="1"/>
          </p:cNvSpPr>
          <p:nvPr/>
        </p:nvSpPr>
        <p:spPr bwMode="auto">
          <a:xfrm rot="20733909">
            <a:off x="581758" y="5127204"/>
            <a:ext cx="1428750" cy="461963"/>
          </a:xfrm>
          <a:prstGeom prst="rect">
            <a:avLst/>
          </a:prstGeom>
          <a:solidFill>
            <a:schemeClr val="bg1"/>
          </a:solidFill>
          <a:ln w="28575" cmpd="sng">
            <a:solidFill>
              <a:srgbClr val="FF3300"/>
            </a:solidFill>
          </a:ln>
          <a:effectLst>
            <a:outerShdw blurRad="50800" dist="38100" dir="2700000" algn="tl" rotWithShape="0">
              <a:prstClr val="black">
                <a:alpha val="40000"/>
              </a:prstClr>
            </a:outerShdw>
          </a:effectLst>
        </p:spPr>
        <p:txBody>
          <a:bodyPr>
            <a:spAutoFit/>
          </a:bodyPr>
          <a:lstStyle/>
          <a:p>
            <a:pPr algn="ctr">
              <a:defRPr/>
            </a:pPr>
            <a:r>
              <a:rPr lang="en-US" altLang="ja-JP" sz="2400" dirty="0">
                <a:solidFill>
                  <a:srgbClr val="FF3300"/>
                </a:solidFill>
              </a:rPr>
              <a:t>POINT</a:t>
            </a:r>
            <a:endParaRPr lang="ja-JP" altLang="en-US" sz="2400" dirty="0">
              <a:solidFill>
                <a:srgbClr val="FF3300"/>
              </a:solidFill>
            </a:endParaRPr>
          </a:p>
        </p:txBody>
      </p:sp>
      <p:sp>
        <p:nvSpPr>
          <p:cNvPr id="28" name="正方形/長方形 27"/>
          <p:cNvSpPr/>
          <p:nvPr/>
        </p:nvSpPr>
        <p:spPr>
          <a:xfrm>
            <a:off x="1513743" y="3609553"/>
            <a:ext cx="2662603" cy="646331"/>
          </a:xfrm>
          <a:prstGeom prst="rect">
            <a:avLst/>
          </a:prstGeom>
          <a:solidFill>
            <a:schemeClr val="bg1"/>
          </a:solidFill>
          <a:ln w="38100" cmpd="sng">
            <a:solidFill>
              <a:srgbClr val="FF3300"/>
            </a:solidFill>
          </a:ln>
        </p:spPr>
        <p:txBody>
          <a:bodyPr>
            <a:spAutoFit/>
          </a:bodyPr>
          <a:lstStyle/>
          <a:p>
            <a:pPr algn="ctr">
              <a:defRPr/>
            </a:pPr>
            <a:r>
              <a:rPr lang="ja-JP" altLang="en-US" spc="80" dirty="0">
                <a:solidFill>
                  <a:schemeClr val="tx2">
                    <a:lumMod val="50000"/>
                  </a:schemeClr>
                </a:solidFill>
              </a:rPr>
              <a:t>可視性・可読性を</a:t>
            </a:r>
            <a:endParaRPr lang="en-US" altLang="ja-JP" spc="80" dirty="0">
              <a:solidFill>
                <a:schemeClr val="tx2">
                  <a:lumMod val="50000"/>
                </a:schemeClr>
              </a:solidFill>
            </a:endParaRPr>
          </a:p>
          <a:p>
            <a:pPr algn="ctr">
              <a:defRPr/>
            </a:pPr>
            <a:r>
              <a:rPr lang="ja-JP" altLang="en-US" spc="80" dirty="0">
                <a:solidFill>
                  <a:schemeClr val="tx2">
                    <a:lumMod val="50000"/>
                  </a:schemeClr>
                </a:solidFill>
              </a:rPr>
              <a:t>考慮したバランス</a:t>
            </a:r>
            <a:endParaRPr lang="en-US" altLang="ja-JP" spc="80" dirty="0">
              <a:solidFill>
                <a:schemeClr val="tx2">
                  <a:lumMod val="50000"/>
                </a:schemeClr>
              </a:solidFill>
            </a:endParaRPr>
          </a:p>
        </p:txBody>
      </p:sp>
      <p:sp>
        <p:nvSpPr>
          <p:cNvPr id="37900" name="正方形/長方形 55"/>
          <p:cNvSpPr>
            <a:spLocks noChangeArrowheads="1"/>
          </p:cNvSpPr>
          <p:nvPr/>
        </p:nvSpPr>
        <p:spPr bwMode="auto">
          <a:xfrm>
            <a:off x="2611316" y="3238078"/>
            <a:ext cx="1791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solidFill>
                  <a:srgbClr val="FF3300"/>
                </a:solidFill>
              </a:rPr>
              <a:t>配置・バランス</a:t>
            </a:r>
          </a:p>
        </p:txBody>
      </p:sp>
      <p:cxnSp>
        <p:nvCxnSpPr>
          <p:cNvPr id="30" name="カギ線コネクタ 29"/>
          <p:cNvCxnSpPr>
            <a:stCxn id="28" idx="2"/>
          </p:cNvCxnSpPr>
          <p:nvPr/>
        </p:nvCxnSpPr>
        <p:spPr bwMode="auto">
          <a:xfrm rot="16200000" flipH="1">
            <a:off x="3468126" y="3632803"/>
            <a:ext cx="614144" cy="1860306"/>
          </a:xfrm>
          <a:prstGeom prst="bentConnector2">
            <a:avLst/>
          </a:prstGeom>
          <a:noFill/>
          <a:ln w="2857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直線コネクタ 16"/>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323528" y="260648"/>
            <a:ext cx="5616624" cy="523220"/>
          </a:xfrm>
          <a:prstGeom prst="rect">
            <a:avLst/>
          </a:prstGeom>
          <a:noFill/>
        </p:spPr>
        <p:txBody>
          <a:bodyPr wrap="square" rtlCol="0">
            <a:spAutoFit/>
          </a:bodyPr>
          <a:lstStyle/>
          <a:p>
            <a:r>
              <a:rPr kumimoji="1" lang="ja-JP" altLang="en-US" sz="2800" b="1" dirty="0" smtClean="0">
                <a:solidFill>
                  <a:schemeClr val="tx1">
                    <a:lumMod val="75000"/>
                    <a:lumOff val="25000"/>
                  </a:schemeClr>
                </a:solidFill>
                <a:latin typeface="メイリオ"/>
                <a:ea typeface="メイリオ"/>
                <a:cs typeface="メイリオ"/>
              </a:rPr>
              <a:t>印象に残るデザイン</a:t>
            </a:r>
            <a:endParaRPr kumimoji="1" lang="ja-JP" altLang="en-US" sz="2800" b="1"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719671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18</a:t>
            </a:fld>
            <a:endParaRPr lang="ja-JP" altLang="en-US" dirty="0"/>
          </a:p>
        </p:txBody>
      </p:sp>
      <p:sp>
        <p:nvSpPr>
          <p:cNvPr id="39" name="コンテンツ プレースホルダ 1"/>
          <p:cNvSpPr txBox="1">
            <a:spLocks/>
          </p:cNvSpPr>
          <p:nvPr/>
        </p:nvSpPr>
        <p:spPr>
          <a:xfrm>
            <a:off x="457200" y="2348880"/>
            <a:ext cx="8229600" cy="122413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lang="ja-JP" altLang="en-US" sz="2800" kern="0" dirty="0" smtClean="0">
                <a:solidFill>
                  <a:schemeClr val="tx1">
                    <a:lumMod val="75000"/>
                    <a:lumOff val="25000"/>
                  </a:schemeClr>
                </a:solidFill>
                <a:effectLst>
                  <a:outerShdw blurRad="38100" dist="38100" dir="2700000" algn="tl">
                    <a:srgbClr val="000000">
                      <a:alpha val="43137"/>
                    </a:srgbClr>
                  </a:outerShdw>
                </a:effectLst>
                <a:latin typeface="A-OTF 新ゴ Pro U"/>
                <a:ea typeface="A-OTF 新ゴ Pro U"/>
                <a:cs typeface="A-OTF 新ゴ Pro U"/>
              </a:rPr>
              <a:t>ご検討の程よろしく御願い致します。</a:t>
            </a:r>
            <a:endParaRPr kumimoji="1" lang="en-US" altLang="ja-JP" sz="2800" u="none" strike="noStrike" kern="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A-OTF 新ゴ Pro U"/>
              <a:ea typeface="A-OTF 新ゴ Pro U"/>
              <a:cs typeface="A-OTF 新ゴ Pro U"/>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1" lang="ja-JP" altLang="en-US" sz="2800" u="none" strike="noStrike" kern="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A-OTF 新ゴ Pro U"/>
                <a:ea typeface="A-OTF 新ゴ Pro U"/>
                <a:cs typeface="A-OTF 新ゴ Pro U"/>
              </a:rPr>
              <a:t>お問い合わせは、下記まで御願い致します。</a:t>
            </a:r>
            <a:endParaRPr kumimoji="1" lang="en-US" altLang="ja-JP" sz="2800" u="none" strike="noStrike" kern="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A-OTF 新ゴ Pro U"/>
              <a:ea typeface="A-OTF 新ゴ Pro U"/>
              <a:cs typeface="A-OTF 新ゴ Pro U"/>
            </a:endParaRPr>
          </a:p>
        </p:txBody>
      </p:sp>
      <p:sp>
        <p:nvSpPr>
          <p:cNvPr id="40" name="正方形/長方形 39"/>
          <p:cNvSpPr/>
          <p:nvPr/>
        </p:nvSpPr>
        <p:spPr>
          <a:xfrm>
            <a:off x="3059832" y="4005064"/>
            <a:ext cx="5112568" cy="1384995"/>
          </a:xfrm>
          <a:prstGeom prst="rect">
            <a:avLst/>
          </a:prstGeom>
        </p:spPr>
        <p:txBody>
          <a:bodyPr wrap="square">
            <a:spAutoFit/>
          </a:bodyPr>
          <a:lstStyle/>
          <a:p>
            <a:pPr algn="ctr"/>
            <a:r>
              <a:rPr lang="ja-JP" altLang="en-US" sz="2000" dirty="0" smtClean="0">
                <a:solidFill>
                  <a:schemeClr val="tx1">
                    <a:lumMod val="75000"/>
                    <a:lumOff val="25000"/>
                  </a:schemeClr>
                </a:solidFill>
                <a:latin typeface="A-OTF 新ゴ Pro U"/>
                <a:ea typeface="A-OTF 新ゴ Pro U"/>
                <a:cs typeface="A-OTF 新ゴ Pro U"/>
              </a:rPr>
              <a:t>株式会社ヒーローイノベーション</a:t>
            </a:r>
            <a:endParaRPr lang="en-US" altLang="ja-JP" sz="2000" dirty="0" smtClean="0">
              <a:solidFill>
                <a:schemeClr val="tx1">
                  <a:lumMod val="75000"/>
                  <a:lumOff val="25000"/>
                </a:schemeClr>
              </a:solidFill>
              <a:latin typeface="A-OTF 新ゴ Pro U"/>
              <a:ea typeface="A-OTF 新ゴ Pro U"/>
              <a:cs typeface="A-OTF 新ゴ Pro U"/>
            </a:endParaRPr>
          </a:p>
          <a:p>
            <a:pPr algn="ctr"/>
            <a:r>
              <a:rPr lang="ja-JP" altLang="en-US" sz="2000" dirty="0" smtClean="0">
                <a:solidFill>
                  <a:schemeClr val="tx1">
                    <a:lumMod val="75000"/>
                    <a:lumOff val="25000"/>
                  </a:schemeClr>
                </a:solidFill>
                <a:latin typeface="A-OTF 新ゴ Pro U"/>
                <a:ea typeface="A-OTF 新ゴ Pro U"/>
                <a:cs typeface="A-OTF 新ゴ Pro U"/>
              </a:rPr>
              <a:t>　</a:t>
            </a:r>
            <a:r>
              <a:rPr lang="en-US" altLang="ja-JP" sz="2000" dirty="0">
                <a:solidFill>
                  <a:schemeClr val="tx1">
                    <a:lumMod val="75000"/>
                    <a:lumOff val="25000"/>
                  </a:schemeClr>
                </a:solidFill>
                <a:latin typeface="A-OTF 新ゴ Pro U"/>
                <a:ea typeface="A-OTF 新ゴ Pro U"/>
                <a:cs typeface="A-OTF 新ゴ Pro U"/>
              </a:rPr>
              <a:t>Tel</a:t>
            </a:r>
            <a:r>
              <a:rPr lang="ja-JP" altLang="en-US" sz="2000" dirty="0" smtClean="0">
                <a:solidFill>
                  <a:schemeClr val="tx1">
                    <a:lumMod val="75000"/>
                    <a:lumOff val="25000"/>
                  </a:schemeClr>
                </a:solidFill>
                <a:latin typeface="A-OTF 新ゴ Pro U"/>
                <a:ea typeface="A-OTF 新ゴ Pro U"/>
                <a:cs typeface="A-OTF 新ゴ Pro U"/>
              </a:rPr>
              <a:t>：</a:t>
            </a:r>
            <a:r>
              <a:rPr lang="en-US" altLang="ja-JP" sz="2400" dirty="0" smtClean="0">
                <a:latin typeface="メイリオ"/>
                <a:ea typeface="メイリオ"/>
                <a:cs typeface="メイリオ"/>
              </a:rPr>
              <a:t>070-5584-1160</a:t>
            </a:r>
          </a:p>
          <a:p>
            <a:pPr algn="ctr"/>
            <a:r>
              <a:rPr lang="en-US" altLang="ja-JP" sz="2000" dirty="0" err="1"/>
              <a:t>daisuke.uemura@hero-innovation.com</a:t>
            </a:r>
            <a:r>
              <a:rPr lang="en-US" altLang="ja-JP" sz="2000" dirty="0"/>
              <a:t> </a:t>
            </a:r>
            <a:endParaRPr lang="en-US" altLang="ja-JP" sz="2000" dirty="0" smtClean="0">
              <a:solidFill>
                <a:schemeClr val="tx1">
                  <a:lumMod val="75000"/>
                  <a:lumOff val="25000"/>
                </a:schemeClr>
              </a:solidFill>
              <a:latin typeface="A-OTF 新ゴ Pro U"/>
              <a:ea typeface="A-OTF 新ゴ Pro U"/>
              <a:cs typeface="A-OTF 新ゴ Pro U"/>
            </a:endParaRPr>
          </a:p>
          <a:p>
            <a:pPr algn="ctr"/>
            <a:r>
              <a:rPr lang="ja-JP" altLang="en-US" sz="2000" dirty="0" smtClean="0">
                <a:solidFill>
                  <a:schemeClr val="tx1">
                    <a:lumMod val="75000"/>
                    <a:lumOff val="25000"/>
                  </a:schemeClr>
                </a:solidFill>
                <a:latin typeface="A-OTF 新ゴ Pro U"/>
                <a:ea typeface="A-OTF 新ゴ Pro U"/>
                <a:cs typeface="A-OTF 新ゴ Pro U"/>
              </a:rPr>
              <a:t>上村</a:t>
            </a:r>
            <a:r>
              <a:rPr lang="en-US" altLang="ja-JP" sz="2000" dirty="0" smtClean="0">
                <a:solidFill>
                  <a:schemeClr val="tx1">
                    <a:lumMod val="75000"/>
                    <a:lumOff val="25000"/>
                  </a:schemeClr>
                </a:solidFill>
                <a:latin typeface="A-OTF 新ゴ Pro U"/>
                <a:ea typeface="A-OTF 新ゴ Pro U"/>
                <a:cs typeface="A-OTF 新ゴ Pro U"/>
              </a:rPr>
              <a:t> </a:t>
            </a:r>
            <a:r>
              <a:rPr lang="ja-JP" altLang="en-US" sz="2000" dirty="0" smtClean="0">
                <a:solidFill>
                  <a:schemeClr val="tx1">
                    <a:lumMod val="75000"/>
                    <a:lumOff val="25000"/>
                  </a:schemeClr>
                </a:solidFill>
                <a:latin typeface="A-OTF 新ゴ Pro U"/>
                <a:ea typeface="A-OTF 新ゴ Pro U"/>
                <a:cs typeface="A-OTF 新ゴ Pro U"/>
              </a:rPr>
              <a:t>大輔</a:t>
            </a:r>
            <a:r>
              <a:rPr lang="en-US" altLang="ja-JP" sz="2000" dirty="0" smtClean="0">
                <a:solidFill>
                  <a:schemeClr val="tx1">
                    <a:lumMod val="75000"/>
                    <a:lumOff val="25000"/>
                  </a:schemeClr>
                </a:solidFill>
                <a:latin typeface="A-OTF 新ゴ Pro U"/>
                <a:ea typeface="A-OTF 新ゴ Pro U"/>
                <a:cs typeface="A-OTF 新ゴ Pro U"/>
              </a:rPr>
              <a:t>(</a:t>
            </a:r>
            <a:r>
              <a:rPr lang="ja-JP" altLang="en-US" sz="2000" dirty="0" smtClean="0">
                <a:solidFill>
                  <a:schemeClr val="tx1">
                    <a:lumMod val="75000"/>
                    <a:lumOff val="25000"/>
                  </a:schemeClr>
                </a:solidFill>
                <a:latin typeface="A-OTF 新ゴ Pro U"/>
                <a:ea typeface="A-OTF 新ゴ Pro U"/>
                <a:cs typeface="A-OTF 新ゴ Pro U"/>
              </a:rPr>
              <a:t>ウエムラ　ダイスケ</a:t>
            </a:r>
            <a:r>
              <a:rPr lang="en-US" altLang="ja-JP" sz="2000" dirty="0" smtClean="0">
                <a:solidFill>
                  <a:schemeClr val="tx1">
                    <a:lumMod val="75000"/>
                    <a:lumOff val="25000"/>
                  </a:schemeClr>
                </a:solidFill>
                <a:latin typeface="A-OTF 新ゴ Pro U"/>
                <a:ea typeface="A-OTF 新ゴ Pro U"/>
                <a:cs typeface="A-OTF 新ゴ Pro U"/>
              </a:rPr>
              <a:t>)</a:t>
            </a:r>
            <a:endParaRPr lang="ja-JP" altLang="en-US" sz="2000" dirty="0">
              <a:solidFill>
                <a:schemeClr val="tx1">
                  <a:lumMod val="75000"/>
                  <a:lumOff val="25000"/>
                </a:schemeClr>
              </a:solidFill>
              <a:latin typeface="A-OTF 新ゴ Pro U"/>
              <a:ea typeface="A-OTF 新ゴ Pro U"/>
              <a:cs typeface="A-OTF 新ゴ Pro U"/>
            </a:endParaRPr>
          </a:p>
        </p:txBody>
      </p:sp>
      <p:pic>
        <p:nvPicPr>
          <p:cNvPr id="6" name="Picture 3" descr="C:\Documents and Settings\5000362\Local Settings\Temporary Internet Files\Content.IE5\HKJKBRH7\MC900239165[1].wmf"/>
          <p:cNvPicPr>
            <a:picLocks noChangeAspect="1" noChangeArrowheads="1"/>
          </p:cNvPicPr>
          <p:nvPr/>
        </p:nvPicPr>
        <p:blipFill>
          <a:blip r:embed="rId2"/>
          <a:srcRect/>
          <a:stretch>
            <a:fillRect/>
          </a:stretch>
        </p:blipFill>
        <p:spPr bwMode="auto">
          <a:xfrm>
            <a:off x="827584" y="4005064"/>
            <a:ext cx="2181325" cy="1098551"/>
          </a:xfrm>
          <a:prstGeom prst="rect">
            <a:avLst/>
          </a:prstGeom>
          <a:noFill/>
        </p:spPr>
      </p:pic>
    </p:spTree>
    <p:extLst>
      <p:ext uri="{BB962C8B-B14F-4D97-AF65-F5344CB8AC3E}">
        <p14:creationId xmlns:p14="http://schemas.microsoft.com/office/powerpoint/2010/main" val="28413098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 2017-10-20 10.55.35.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68760"/>
            <a:ext cx="9144000" cy="5002401"/>
          </a:xfrm>
          <a:prstGeom prst="rect">
            <a:avLst/>
          </a:prstGeom>
        </p:spPr>
      </p:pic>
      <p:sp>
        <p:nvSpPr>
          <p:cNvPr id="24" name="テキスト ボックス 23"/>
          <p:cNvSpPr txBox="1"/>
          <p:nvPr/>
        </p:nvSpPr>
        <p:spPr>
          <a:xfrm>
            <a:off x="4139952" y="3212976"/>
            <a:ext cx="902811" cy="307777"/>
          </a:xfrm>
          <a:prstGeom prst="rect">
            <a:avLst/>
          </a:prstGeom>
          <a:solidFill>
            <a:schemeClr val="bg1"/>
          </a:solidFill>
        </p:spPr>
        <p:txBody>
          <a:bodyPr wrap="none" rtlCol="0">
            <a:spAutoFit/>
          </a:bodyPr>
          <a:lstStyle/>
          <a:p>
            <a:r>
              <a:rPr lang="ja-JP" altLang="en-US" sz="1400" dirty="0" smtClean="0">
                <a:solidFill>
                  <a:srgbClr val="FF0000"/>
                </a:solidFill>
              </a:rPr>
              <a:t>方南町</a:t>
            </a:r>
            <a:r>
              <a:rPr kumimoji="1" lang="ja-JP" altLang="en-US" sz="1400" dirty="0" smtClean="0">
                <a:solidFill>
                  <a:srgbClr val="FF0000"/>
                </a:solidFill>
              </a:rPr>
              <a:t>駅</a:t>
            </a:r>
            <a:endParaRPr kumimoji="1" lang="ja-JP" altLang="en-US" sz="1400" dirty="0">
              <a:solidFill>
                <a:srgbClr val="FF0000"/>
              </a:solidFill>
            </a:endParaRPr>
          </a:p>
        </p:txBody>
      </p:sp>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2</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31877" y="273742"/>
            <a:ext cx="1662734"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競合状況</a:t>
            </a:r>
            <a:endParaRPr kumimoji="1" lang="ja-JP" altLang="en-US" sz="2800" b="1"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26082948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8"/>
          <p:cNvSpPr>
            <a:spLocks noChangeArrowheads="1"/>
          </p:cNvSpPr>
          <p:nvPr/>
        </p:nvSpPr>
        <p:spPr bwMode="auto">
          <a:xfrm>
            <a:off x="0" y="0"/>
            <a:ext cx="4577780" cy="6858000"/>
          </a:xfrm>
          <a:prstGeom prst="rect">
            <a:avLst/>
          </a:prstGeom>
          <a:solidFill>
            <a:srgbClr val="04A8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dirty="0"/>
          </a:p>
        </p:txBody>
      </p:sp>
      <p:sp>
        <p:nvSpPr>
          <p:cNvPr id="15361" name="正方形/長方形 14"/>
          <p:cNvSpPr>
            <a:spLocks noChangeArrowheads="1"/>
          </p:cNvSpPr>
          <p:nvPr/>
        </p:nvSpPr>
        <p:spPr bwMode="auto">
          <a:xfrm>
            <a:off x="4557346" y="1588"/>
            <a:ext cx="4583723"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16" name="AutoShape 5"/>
          <p:cNvSpPr>
            <a:spLocks noChangeArrowheads="1"/>
          </p:cNvSpPr>
          <p:nvPr/>
        </p:nvSpPr>
        <p:spPr bwMode="auto">
          <a:xfrm>
            <a:off x="1348154" y="4689476"/>
            <a:ext cx="6447692" cy="57626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algn="ctr">
              <a:spcAft>
                <a:spcPts val="1200"/>
              </a:spcAft>
              <a:defRPr/>
            </a:pPr>
            <a:r>
              <a:rPr lang="en-US" altLang="ja-JP" sz="2800" dirty="0">
                <a:solidFill>
                  <a:schemeClr val="tx1">
                    <a:lumMod val="85000"/>
                    <a:lumOff val="15000"/>
                  </a:schemeClr>
                </a:solidFill>
              </a:rPr>
              <a:t>HP</a:t>
            </a:r>
            <a:r>
              <a:rPr lang="ja-JP" altLang="en-US" sz="2800" dirty="0">
                <a:solidFill>
                  <a:schemeClr val="tx1">
                    <a:lumMod val="85000"/>
                    <a:lumOff val="15000"/>
                  </a:schemeClr>
                </a:solidFill>
              </a:rPr>
              <a:t>の効果を最大限に引き出す２つの要素</a:t>
            </a:r>
          </a:p>
        </p:txBody>
      </p:sp>
      <p:sp>
        <p:nvSpPr>
          <p:cNvPr id="4" name="テキスト ボックス 3"/>
          <p:cNvSpPr txBox="1"/>
          <p:nvPr/>
        </p:nvSpPr>
        <p:spPr>
          <a:xfrm>
            <a:off x="4106008" y="2133600"/>
            <a:ext cx="919167" cy="1862048"/>
          </a:xfrm>
          <a:prstGeom prst="rect">
            <a:avLst/>
          </a:prstGeom>
          <a:noFill/>
        </p:spPr>
        <p:txBody>
          <a:bodyPr wrap="none">
            <a:spAutoFit/>
          </a:bodyPr>
          <a:lstStyle/>
          <a:p>
            <a:pPr>
              <a:defRPr/>
            </a:pPr>
            <a:r>
              <a:rPr lang="en-US" altLang="ja-JP" sz="11500" b="0" dirty="0">
                <a:solidFill>
                  <a:schemeClr val="tx1">
                    <a:lumMod val="85000"/>
                    <a:lumOff val="15000"/>
                  </a:schemeClr>
                </a:solidFill>
              </a:rPr>
              <a:t>×</a:t>
            </a:r>
            <a:endParaRPr lang="ja-JP" altLang="en-US" sz="11500" b="0" dirty="0">
              <a:solidFill>
                <a:schemeClr val="tx1">
                  <a:lumMod val="85000"/>
                  <a:lumOff val="15000"/>
                </a:schemeClr>
              </a:solidFill>
            </a:endParaRPr>
          </a:p>
        </p:txBody>
      </p:sp>
      <p:sp>
        <p:nvSpPr>
          <p:cNvPr id="15365" name="テキスト ボックス 17"/>
          <p:cNvSpPr txBox="1">
            <a:spLocks noChangeArrowheads="1"/>
          </p:cNvSpPr>
          <p:nvPr/>
        </p:nvSpPr>
        <p:spPr bwMode="auto">
          <a:xfrm>
            <a:off x="1375996" y="2528889"/>
            <a:ext cx="187743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r>
              <a:rPr lang="ja-JP" altLang="en-US" sz="6600" dirty="0">
                <a:solidFill>
                  <a:schemeClr val="bg1"/>
                </a:solidFill>
              </a:rPr>
              <a:t>露出</a:t>
            </a:r>
          </a:p>
        </p:txBody>
      </p:sp>
      <p:sp>
        <p:nvSpPr>
          <p:cNvPr id="15366" name="テキスト ボックス 18"/>
          <p:cNvSpPr txBox="1">
            <a:spLocks noChangeArrowheads="1"/>
          </p:cNvSpPr>
          <p:nvPr/>
        </p:nvSpPr>
        <p:spPr bwMode="auto">
          <a:xfrm>
            <a:off x="1680797" y="3748089"/>
            <a:ext cx="1263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r>
              <a:rPr lang="en-US" altLang="ja-JP" sz="2800" b="0">
                <a:solidFill>
                  <a:schemeClr val="bg1"/>
                </a:solidFill>
              </a:rPr>
              <a:t>(</a:t>
            </a:r>
            <a:r>
              <a:rPr lang="ja-JP" altLang="en-US" sz="2800" b="0">
                <a:solidFill>
                  <a:schemeClr val="bg1"/>
                </a:solidFill>
              </a:rPr>
              <a:t>検</a:t>
            </a:r>
            <a:r>
              <a:rPr lang="en-US" altLang="ja-JP" sz="2800" b="0">
                <a:solidFill>
                  <a:schemeClr val="bg1"/>
                </a:solidFill>
              </a:rPr>
              <a:t> </a:t>
            </a:r>
            <a:r>
              <a:rPr lang="ja-JP" altLang="en-US" sz="2800" b="0">
                <a:solidFill>
                  <a:schemeClr val="bg1"/>
                </a:solidFill>
              </a:rPr>
              <a:t>索</a:t>
            </a:r>
            <a:r>
              <a:rPr lang="en-US" altLang="ja-JP" sz="2800" b="0">
                <a:solidFill>
                  <a:schemeClr val="bg1"/>
                </a:solidFill>
              </a:rPr>
              <a:t>)</a:t>
            </a:r>
            <a:endParaRPr lang="ja-JP" altLang="en-US" sz="2800" b="0">
              <a:solidFill>
                <a:schemeClr val="bg1"/>
              </a:solidFill>
            </a:endParaRPr>
          </a:p>
        </p:txBody>
      </p:sp>
      <p:sp>
        <p:nvSpPr>
          <p:cNvPr id="20" name="テキスト ボックス 19"/>
          <p:cNvSpPr txBox="1"/>
          <p:nvPr/>
        </p:nvSpPr>
        <p:spPr>
          <a:xfrm>
            <a:off x="5962650" y="2528889"/>
            <a:ext cx="1877437" cy="1107996"/>
          </a:xfrm>
          <a:prstGeom prst="rect">
            <a:avLst/>
          </a:prstGeom>
          <a:noFill/>
        </p:spPr>
        <p:txBody>
          <a:bodyPr wrap="none">
            <a:spAutoFit/>
          </a:bodyPr>
          <a:lstStyle/>
          <a:p>
            <a:pPr>
              <a:defRPr/>
            </a:pPr>
            <a:r>
              <a:rPr lang="ja-JP" altLang="en-US" sz="6600" dirty="0">
                <a:solidFill>
                  <a:schemeClr val="accent5">
                    <a:lumMod val="75000"/>
                  </a:schemeClr>
                </a:solidFill>
              </a:rPr>
              <a:t>誘因</a:t>
            </a:r>
          </a:p>
        </p:txBody>
      </p:sp>
      <p:sp>
        <p:nvSpPr>
          <p:cNvPr id="15368" name="テキスト ボックス 20"/>
          <p:cNvSpPr txBox="1">
            <a:spLocks noChangeArrowheads="1"/>
          </p:cNvSpPr>
          <p:nvPr/>
        </p:nvSpPr>
        <p:spPr bwMode="auto">
          <a:xfrm>
            <a:off x="5369169" y="3748089"/>
            <a:ext cx="2937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r>
              <a:rPr lang="en-US" altLang="ja-JP" sz="2800" b="0">
                <a:solidFill>
                  <a:srgbClr val="404040"/>
                </a:solidFill>
              </a:rPr>
              <a:t>(</a:t>
            </a:r>
            <a:r>
              <a:rPr lang="ja-JP" altLang="en-US" sz="2800" b="0">
                <a:solidFill>
                  <a:srgbClr val="404040"/>
                </a:solidFill>
              </a:rPr>
              <a:t>構成・デザイン</a:t>
            </a:r>
            <a:r>
              <a:rPr lang="en-US" altLang="ja-JP" sz="2800" b="0">
                <a:solidFill>
                  <a:srgbClr val="404040"/>
                </a:solidFill>
              </a:rPr>
              <a:t>)</a:t>
            </a:r>
            <a:endParaRPr lang="ja-JP" altLang="en-US" sz="2800" b="0">
              <a:solidFill>
                <a:srgbClr val="404040"/>
              </a:solidFill>
            </a:endParaRPr>
          </a:p>
        </p:txBody>
      </p:sp>
    </p:spTree>
    <p:extLst>
      <p:ext uri="{BB962C8B-B14F-4D97-AF65-F5344CB8AC3E}">
        <p14:creationId xmlns:p14="http://schemas.microsoft.com/office/powerpoint/2010/main" val="4267920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8"/>
          <p:cNvSpPr>
            <a:spLocks noChangeArrowheads="1"/>
          </p:cNvSpPr>
          <p:nvPr/>
        </p:nvSpPr>
        <p:spPr bwMode="auto">
          <a:xfrm>
            <a:off x="0" y="0"/>
            <a:ext cx="9144000" cy="6858000"/>
          </a:xfrm>
          <a:prstGeom prst="rect">
            <a:avLst/>
          </a:prstGeom>
          <a:solidFill>
            <a:srgbClr val="04A8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dirty="0"/>
          </a:p>
        </p:txBody>
      </p:sp>
      <p:sp>
        <p:nvSpPr>
          <p:cNvPr id="15365" name="テキスト ボックス 17"/>
          <p:cNvSpPr txBox="1">
            <a:spLocks noChangeArrowheads="1"/>
          </p:cNvSpPr>
          <p:nvPr/>
        </p:nvSpPr>
        <p:spPr bwMode="auto">
          <a:xfrm>
            <a:off x="3707904" y="2564904"/>
            <a:ext cx="187743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charset="0"/>
                <a:ea typeface="メイリオ" charset="0"/>
                <a:cs typeface="メイリオ" charset="0"/>
              </a:defRPr>
            </a:lvl1pPr>
            <a:lvl2pPr marL="742950" indent="-285750">
              <a:defRPr kumimoji="1" sz="2400" b="1">
                <a:solidFill>
                  <a:schemeClr val="tx1"/>
                </a:solidFill>
                <a:latin typeface="Arial" charset="0"/>
                <a:ea typeface="メイリオ" charset="0"/>
                <a:cs typeface="メイリオ" charset="0"/>
              </a:defRPr>
            </a:lvl2pPr>
            <a:lvl3pPr marL="1143000" indent="-228600">
              <a:defRPr kumimoji="1" sz="2400" b="1">
                <a:solidFill>
                  <a:schemeClr val="tx1"/>
                </a:solidFill>
                <a:latin typeface="Arial" charset="0"/>
                <a:ea typeface="メイリオ" charset="0"/>
                <a:cs typeface="メイリオ" charset="0"/>
              </a:defRPr>
            </a:lvl3pPr>
            <a:lvl4pPr marL="1600200" indent="-228600">
              <a:defRPr kumimoji="1" sz="2400" b="1">
                <a:solidFill>
                  <a:schemeClr val="tx1"/>
                </a:solidFill>
                <a:latin typeface="Arial" charset="0"/>
                <a:ea typeface="メイリオ" charset="0"/>
                <a:cs typeface="メイリオ" charset="0"/>
              </a:defRPr>
            </a:lvl4pPr>
            <a:lvl5pPr marL="2057400" indent="-228600">
              <a:defRPr kumimoji="1" sz="2400" b="1">
                <a:solidFill>
                  <a:schemeClr val="tx1"/>
                </a:solidFill>
                <a:latin typeface="Arial" charset="0"/>
                <a:ea typeface="メイリオ" charset="0"/>
                <a:cs typeface="メイリオ" charset="0"/>
              </a:defRPr>
            </a:lvl5pPr>
            <a:lvl6pPr marL="2514600" indent="-228600" fontAlgn="base">
              <a:spcBef>
                <a:spcPct val="10000"/>
              </a:spcBef>
              <a:spcAft>
                <a:spcPct val="0"/>
              </a:spcAft>
              <a:defRPr kumimoji="1" sz="2400" b="1">
                <a:solidFill>
                  <a:schemeClr val="tx1"/>
                </a:solidFill>
                <a:latin typeface="Arial" charset="0"/>
                <a:ea typeface="メイリオ" charset="0"/>
                <a:cs typeface="メイリオ" charset="0"/>
              </a:defRPr>
            </a:lvl6pPr>
            <a:lvl7pPr marL="2971800" indent="-228600" fontAlgn="base">
              <a:spcBef>
                <a:spcPct val="10000"/>
              </a:spcBef>
              <a:spcAft>
                <a:spcPct val="0"/>
              </a:spcAft>
              <a:defRPr kumimoji="1" sz="2400" b="1">
                <a:solidFill>
                  <a:schemeClr val="tx1"/>
                </a:solidFill>
                <a:latin typeface="Arial" charset="0"/>
                <a:ea typeface="メイリオ" charset="0"/>
                <a:cs typeface="メイリオ" charset="0"/>
              </a:defRPr>
            </a:lvl7pPr>
            <a:lvl8pPr marL="3429000" indent="-228600" fontAlgn="base">
              <a:spcBef>
                <a:spcPct val="10000"/>
              </a:spcBef>
              <a:spcAft>
                <a:spcPct val="0"/>
              </a:spcAft>
              <a:defRPr kumimoji="1" sz="2400" b="1">
                <a:solidFill>
                  <a:schemeClr val="tx1"/>
                </a:solidFill>
                <a:latin typeface="Arial" charset="0"/>
                <a:ea typeface="メイリオ" charset="0"/>
                <a:cs typeface="メイリオ" charset="0"/>
              </a:defRPr>
            </a:lvl8pPr>
            <a:lvl9pPr marL="3886200" indent="-228600" fontAlgn="base">
              <a:spcBef>
                <a:spcPct val="10000"/>
              </a:spcBef>
              <a:spcAft>
                <a:spcPct val="0"/>
              </a:spcAft>
              <a:defRPr kumimoji="1" sz="2400" b="1">
                <a:solidFill>
                  <a:schemeClr val="tx1"/>
                </a:solidFill>
                <a:latin typeface="Arial" charset="0"/>
                <a:ea typeface="メイリオ" charset="0"/>
                <a:cs typeface="メイリオ" charset="0"/>
              </a:defRPr>
            </a:lvl9pPr>
          </a:lstStyle>
          <a:p>
            <a:r>
              <a:rPr lang="ja-JP" altLang="en-US" sz="6600" dirty="0" smtClean="0">
                <a:solidFill>
                  <a:schemeClr val="bg1"/>
                </a:solidFill>
              </a:rPr>
              <a:t>検索</a:t>
            </a:r>
            <a:endParaRPr lang="ja-JP" altLang="en-US" sz="6600" dirty="0">
              <a:solidFill>
                <a:schemeClr val="bg1"/>
              </a:solidFill>
            </a:endParaRPr>
          </a:p>
        </p:txBody>
      </p:sp>
      <p:sp>
        <p:nvSpPr>
          <p:cNvPr id="11" name="正方形/長方形 3"/>
          <p:cNvSpPr>
            <a:spLocks noChangeArrowheads="1"/>
          </p:cNvSpPr>
          <p:nvPr/>
        </p:nvSpPr>
        <p:spPr bwMode="auto">
          <a:xfrm>
            <a:off x="2915816" y="6525344"/>
            <a:ext cx="34766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900" dirty="0">
                <a:solidFill>
                  <a:schemeClr val="bg1"/>
                </a:solidFill>
                <a:latin typeface="メイリオ" charset="0"/>
              </a:rPr>
              <a:t>Copyright © 2017 </a:t>
            </a:r>
            <a:r>
              <a:rPr lang="en-US" altLang="ja-JP" sz="900" dirty="0">
                <a:solidFill>
                  <a:schemeClr val="bg1"/>
                </a:solidFill>
              </a:rPr>
              <a:t>HERO INNOVATION</a:t>
            </a:r>
            <a:r>
              <a:rPr lang="en-US" altLang="ja-JP" sz="900" dirty="0">
                <a:solidFill>
                  <a:schemeClr val="bg1"/>
                </a:solidFill>
                <a:latin typeface="メイリオ" charset="0"/>
              </a:rPr>
              <a:t> All Rights Reserved.</a:t>
            </a:r>
            <a:endParaRPr lang="ja-JP" altLang="en-US" sz="900" dirty="0">
              <a:solidFill>
                <a:schemeClr val="bg1"/>
              </a:solidFill>
              <a:latin typeface="メイリオ" charset="0"/>
            </a:endParaRPr>
          </a:p>
        </p:txBody>
      </p:sp>
    </p:spTree>
    <p:extLst>
      <p:ext uri="{BB962C8B-B14F-4D97-AF65-F5344CB8AC3E}">
        <p14:creationId xmlns:p14="http://schemas.microsoft.com/office/powerpoint/2010/main" val="37756179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5652120" y="5517232"/>
            <a:ext cx="648072" cy="584776"/>
          </a:xfrm>
          <a:prstGeom prst="rect">
            <a:avLst/>
          </a:prstGeom>
          <a:noFill/>
        </p:spPr>
        <p:txBody>
          <a:bodyPr wrap="square" rtlCol="0">
            <a:spAutoFit/>
          </a:bodyPr>
          <a:lstStyle/>
          <a:p>
            <a:r>
              <a:rPr lang="ja-JP" altLang="en-US" sz="3200" dirty="0" smtClean="0">
                <a:solidFill>
                  <a:srgbClr val="FF0000"/>
                </a:solidFill>
                <a:latin typeface="ヒラギノ角ゴ Pro W6"/>
                <a:ea typeface="ヒラギノ角ゴ Pro W6"/>
                <a:cs typeface="ヒラギノ角ゴ Pro W6"/>
              </a:rPr>
              <a:t>＞</a:t>
            </a:r>
            <a:endParaRPr kumimoji="1" lang="ja-JP" altLang="en-US" sz="3200" dirty="0">
              <a:solidFill>
                <a:srgbClr val="FF0000"/>
              </a:solidFill>
              <a:latin typeface="ヒラギノ角ゴ Pro W6"/>
              <a:ea typeface="ヒラギノ角ゴ Pro W6"/>
              <a:cs typeface="ヒラギノ角ゴ Pro W6"/>
            </a:endParaRPr>
          </a:p>
        </p:txBody>
      </p:sp>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5</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225334" y="287384"/>
            <a:ext cx="2978514"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検索分析</a:t>
            </a:r>
            <a:endParaRPr kumimoji="1" lang="ja-JP" altLang="en-US" sz="2800" b="1" dirty="0">
              <a:solidFill>
                <a:schemeClr val="tx1">
                  <a:lumMod val="75000"/>
                  <a:lumOff val="25000"/>
                </a:schemeClr>
              </a:solidFill>
              <a:latin typeface="メイリオ"/>
              <a:ea typeface="メイリオ"/>
              <a:cs typeface="メイリオ"/>
            </a:endParaRPr>
          </a:p>
        </p:txBody>
      </p:sp>
      <p:sp>
        <p:nvSpPr>
          <p:cNvPr id="9" name="テキスト ボックス 8"/>
          <p:cNvSpPr txBox="1"/>
          <p:nvPr/>
        </p:nvSpPr>
        <p:spPr>
          <a:xfrm>
            <a:off x="395536" y="1124744"/>
            <a:ext cx="3365024" cy="400110"/>
          </a:xfrm>
          <a:prstGeom prst="rect">
            <a:avLst/>
          </a:prstGeom>
          <a:noFill/>
        </p:spPr>
        <p:txBody>
          <a:bodyPr wrap="none" rtlCol="0">
            <a:spAutoFit/>
          </a:bodyPr>
          <a:lstStyle/>
          <a:p>
            <a:r>
              <a:rPr lang="ja-JP" altLang="en-US" sz="2000" dirty="0" smtClean="0">
                <a:solidFill>
                  <a:srgbClr val="FF0000"/>
                </a:solidFill>
                <a:latin typeface="ヒラギノ角ゴ Pro W6"/>
                <a:ea typeface="ヒラギノ角ゴ Pro W6"/>
                <a:cs typeface="ヒラギノ角ゴ Pro W6"/>
              </a:rPr>
              <a:t>「方南町</a:t>
            </a:r>
            <a:r>
              <a:rPr lang="en-US" altLang="ja-JP" sz="2000" dirty="0" smtClean="0">
                <a:solidFill>
                  <a:srgbClr val="FF0000"/>
                </a:solidFill>
                <a:latin typeface="ヒラギノ角ゴ Pro W6"/>
                <a:ea typeface="ヒラギノ角ゴ Pro W6"/>
                <a:cs typeface="ヒラギノ角ゴ Pro W6"/>
              </a:rPr>
              <a:t> </a:t>
            </a:r>
            <a:r>
              <a:rPr lang="ja-JP" altLang="en-US" sz="2000" dirty="0" smtClean="0">
                <a:solidFill>
                  <a:srgbClr val="FF0000"/>
                </a:solidFill>
                <a:latin typeface="ヒラギノ角ゴ Pro W6"/>
                <a:ea typeface="ヒラギノ角ゴ Pro W6"/>
                <a:cs typeface="ヒラギノ角ゴ Pro W6"/>
              </a:rPr>
              <a:t>歯医者」検索の例</a:t>
            </a:r>
            <a:endParaRPr kumimoji="1" lang="ja-JP" altLang="en-US" sz="2000" dirty="0">
              <a:solidFill>
                <a:srgbClr val="FF0000"/>
              </a:solidFill>
              <a:latin typeface="ヒラギノ角ゴ Pro W6"/>
              <a:ea typeface="ヒラギノ角ゴ Pro W6"/>
              <a:cs typeface="ヒラギノ角ゴ Pro W6"/>
            </a:endParaRPr>
          </a:p>
        </p:txBody>
      </p:sp>
      <p:sp>
        <p:nvSpPr>
          <p:cNvPr id="11" name="テキスト ボックス 10"/>
          <p:cNvSpPr txBox="1"/>
          <p:nvPr/>
        </p:nvSpPr>
        <p:spPr>
          <a:xfrm>
            <a:off x="323528" y="1851208"/>
            <a:ext cx="4103277" cy="2123658"/>
          </a:xfrm>
          <a:prstGeom prst="rect">
            <a:avLst/>
          </a:prstGeom>
          <a:noFill/>
        </p:spPr>
        <p:txBody>
          <a:bodyPr wrap="none" rtlCol="0">
            <a:spAutoFit/>
          </a:bodyPr>
          <a:lstStyle/>
          <a:p>
            <a:r>
              <a:rPr lang="en-US" altLang="ja-JP" sz="2400" dirty="0" smtClean="0">
                <a:latin typeface="ヒラギノ角ゴ ProN W6"/>
                <a:ea typeface="ヒラギノ角ゴ ProN W6"/>
                <a:cs typeface="ヒラギノ角ゴ ProN W6"/>
              </a:rPr>
              <a:t>■</a:t>
            </a:r>
            <a:r>
              <a:rPr lang="ja-JP" altLang="en-US" sz="2400" dirty="0" smtClean="0">
                <a:latin typeface="ヒラギノ角ゴ ProN W6"/>
                <a:ea typeface="ヒラギノ角ゴ ProN W6"/>
                <a:cs typeface="ヒラギノ角ゴ ProN W6"/>
              </a:rPr>
              <a:t>自然検索</a:t>
            </a:r>
            <a:r>
              <a:rPr lang="en-US" altLang="ja-JP" sz="2400" dirty="0" smtClean="0">
                <a:latin typeface="ヒラギノ角ゴ ProN W6"/>
                <a:ea typeface="ヒラギノ角ゴ ProN W6"/>
                <a:cs typeface="ヒラギノ角ゴ ProN W6"/>
              </a:rPr>
              <a:t>(SEO)1</a:t>
            </a:r>
            <a:r>
              <a:rPr lang="ja-JP" altLang="en-US" sz="2400" dirty="0" smtClean="0">
                <a:latin typeface="ヒラギノ角ゴ ProN W6"/>
                <a:ea typeface="ヒラギノ角ゴ ProN W6"/>
                <a:cs typeface="ヒラギノ角ゴ ProN W6"/>
              </a:rPr>
              <a:t>ページ目</a:t>
            </a:r>
            <a:endParaRPr lang="en-US" altLang="ja-JP" sz="2400" dirty="0" smtClean="0">
              <a:latin typeface="ヒラギノ角ゴ ProN W6"/>
              <a:ea typeface="ヒラギノ角ゴ ProN W6"/>
              <a:cs typeface="ヒラギノ角ゴ ProN W6"/>
            </a:endParaRPr>
          </a:p>
          <a:p>
            <a:endParaRPr lang="en-US" altLang="ja-JP" sz="800" dirty="0"/>
          </a:p>
          <a:p>
            <a:r>
              <a:rPr lang="en-US" altLang="ja-JP" sz="2000" dirty="0" smtClean="0"/>
              <a:t>1</a:t>
            </a:r>
            <a:r>
              <a:rPr lang="ja-JP" altLang="en-US" sz="2000" dirty="0" smtClean="0"/>
              <a:t>位</a:t>
            </a:r>
            <a:r>
              <a:rPr lang="ja-JP" altLang="en-US" sz="2000" dirty="0"/>
              <a:t>　</a:t>
            </a:r>
            <a:r>
              <a:rPr lang="ja-JP" altLang="en-US" sz="2000" dirty="0" smtClean="0"/>
              <a:t>こばやし方南町歯科</a:t>
            </a:r>
            <a:endParaRPr lang="en-US" altLang="ja-JP" sz="2000" dirty="0"/>
          </a:p>
          <a:p>
            <a:r>
              <a:rPr lang="en-US" altLang="ja-JP" sz="2000" dirty="0" smtClean="0"/>
              <a:t>2</a:t>
            </a:r>
            <a:r>
              <a:rPr lang="ja-JP" altLang="en-US" sz="2000" dirty="0" smtClean="0"/>
              <a:t>位</a:t>
            </a:r>
            <a:r>
              <a:rPr lang="ja-JP" altLang="ja-JP" sz="2000" dirty="0"/>
              <a:t>　</a:t>
            </a:r>
            <a:r>
              <a:rPr lang="ja-JP" altLang="en-US" sz="2000" dirty="0" smtClean="0"/>
              <a:t>ファミーユ歯科</a:t>
            </a:r>
            <a:r>
              <a:rPr lang="en-US" altLang="ja-JP" sz="2000" dirty="0" smtClean="0"/>
              <a:t/>
            </a:r>
            <a:br>
              <a:rPr lang="en-US" altLang="ja-JP" sz="2000" dirty="0" smtClean="0"/>
            </a:br>
            <a:r>
              <a:rPr lang="en-US" altLang="ja-JP" sz="2000" dirty="0" smtClean="0"/>
              <a:t>3</a:t>
            </a:r>
            <a:r>
              <a:rPr lang="ja-JP" altLang="en-US" sz="2000" dirty="0" smtClean="0"/>
              <a:t>位　方南町あつし歯科</a:t>
            </a:r>
            <a:endParaRPr lang="en-US" altLang="ja-JP" sz="2000" dirty="0" smtClean="0"/>
          </a:p>
          <a:p>
            <a:r>
              <a:rPr lang="en-US" altLang="ja-JP" sz="2000" dirty="0" smtClean="0"/>
              <a:t>4</a:t>
            </a:r>
            <a:r>
              <a:rPr lang="ja-JP" altLang="en-US" sz="2000" dirty="0" smtClean="0"/>
              <a:t>位</a:t>
            </a:r>
            <a:r>
              <a:rPr lang="ja-JP" altLang="en-US" sz="2000" dirty="0"/>
              <a:t>　</a:t>
            </a:r>
            <a:r>
              <a:rPr lang="ja-JP" altLang="en-US" sz="2000" dirty="0" smtClean="0"/>
              <a:t>下村歯科医院</a:t>
            </a:r>
            <a:endParaRPr lang="en-US" altLang="ja-JP" sz="2000" dirty="0" smtClean="0"/>
          </a:p>
          <a:p>
            <a:r>
              <a:rPr lang="en-US" altLang="ja-JP" sz="2000" dirty="0" smtClean="0"/>
              <a:t>5</a:t>
            </a:r>
            <a:r>
              <a:rPr lang="ja-JP" altLang="en-US" sz="2000" dirty="0" smtClean="0"/>
              <a:t>位　あるす歯科</a:t>
            </a:r>
            <a:endParaRPr lang="en-US" altLang="ja-JP" sz="2000" dirty="0" smtClean="0"/>
          </a:p>
        </p:txBody>
      </p:sp>
      <p:sp>
        <p:nvSpPr>
          <p:cNvPr id="12" name="テキスト ボックス 11"/>
          <p:cNvSpPr txBox="1"/>
          <p:nvPr/>
        </p:nvSpPr>
        <p:spPr>
          <a:xfrm>
            <a:off x="323528" y="4388911"/>
            <a:ext cx="3979551" cy="1200329"/>
          </a:xfrm>
          <a:prstGeom prst="rect">
            <a:avLst/>
          </a:prstGeom>
          <a:noFill/>
        </p:spPr>
        <p:txBody>
          <a:bodyPr wrap="none" rtlCol="0">
            <a:spAutoFit/>
          </a:bodyPr>
          <a:lstStyle/>
          <a:p>
            <a:r>
              <a:rPr lang="en-US" altLang="ja-JP" sz="2400" dirty="0" smtClean="0">
                <a:latin typeface="ヒラギノ角ゴ ProN W6"/>
                <a:ea typeface="ヒラギノ角ゴ ProN W6"/>
                <a:cs typeface="ヒラギノ角ゴ ProN W6"/>
              </a:rPr>
              <a:t>■</a:t>
            </a:r>
            <a:r>
              <a:rPr lang="ja-JP" altLang="en-US" sz="2400" dirty="0" smtClean="0">
                <a:latin typeface="ヒラギノ角ゴ ProN W6"/>
                <a:ea typeface="ヒラギノ角ゴ ProN W6"/>
                <a:cs typeface="ヒラギノ角ゴ ProN W6"/>
              </a:rPr>
              <a:t>リスティング広告</a:t>
            </a:r>
            <a:r>
              <a:rPr lang="en-US" altLang="ja-JP" sz="2400" dirty="0" smtClean="0">
                <a:latin typeface="ヒラギノ角ゴ ProN W6"/>
                <a:ea typeface="ヒラギノ角ゴ ProN W6"/>
                <a:cs typeface="ヒラギノ角ゴ ProN W6"/>
              </a:rPr>
              <a:t>(Y</a:t>
            </a:r>
            <a:r>
              <a:rPr lang="ja-JP" altLang="en-US" sz="2400" dirty="0" smtClean="0">
                <a:latin typeface="ヒラギノ角ゴ ProN W6"/>
                <a:ea typeface="ヒラギノ角ゴ ProN W6"/>
                <a:cs typeface="ヒラギノ角ゴ ProN W6"/>
              </a:rPr>
              <a:t>・</a:t>
            </a:r>
            <a:r>
              <a:rPr lang="en-US" altLang="ja-JP" sz="2400" dirty="0" smtClean="0">
                <a:latin typeface="ヒラギノ角ゴ ProN W6"/>
                <a:ea typeface="ヒラギノ角ゴ ProN W6"/>
                <a:cs typeface="ヒラギノ角ゴ ProN W6"/>
              </a:rPr>
              <a:t>G)</a:t>
            </a:r>
          </a:p>
          <a:p>
            <a:endParaRPr lang="en-US" altLang="ja-JP" sz="800" dirty="0"/>
          </a:p>
          <a:p>
            <a:r>
              <a:rPr lang="ja-JP" altLang="en-US" sz="2000" dirty="0" smtClean="0"/>
              <a:t>・該当無し</a:t>
            </a:r>
            <a:endParaRPr lang="en-US" altLang="ja-JP" sz="2000" dirty="0" smtClean="0"/>
          </a:p>
          <a:p>
            <a:endParaRPr lang="en-US" altLang="ja-JP" sz="2000" dirty="0"/>
          </a:p>
        </p:txBody>
      </p:sp>
      <p:sp>
        <p:nvSpPr>
          <p:cNvPr id="13" name="正方形/長方形 12"/>
          <p:cNvSpPr/>
          <p:nvPr/>
        </p:nvSpPr>
        <p:spPr>
          <a:xfrm>
            <a:off x="2470786" y="404664"/>
            <a:ext cx="4957667" cy="369332"/>
          </a:xfrm>
          <a:prstGeom prst="rect">
            <a:avLst/>
          </a:prstGeom>
        </p:spPr>
        <p:txBody>
          <a:bodyPr wrap="none">
            <a:spAutoFit/>
          </a:bodyPr>
          <a:lstStyle/>
          <a:p>
            <a:r>
              <a:rPr lang="en-US" altLang="ja-JP" dirty="0"/>
              <a:t>※</a:t>
            </a:r>
            <a:r>
              <a:rPr lang="en-US" altLang="ja-JP" dirty="0" smtClean="0"/>
              <a:t>2017</a:t>
            </a:r>
            <a:r>
              <a:rPr lang="ja-JP" altLang="en-US" dirty="0" smtClean="0"/>
              <a:t>年</a:t>
            </a:r>
            <a:r>
              <a:rPr lang="en-US" altLang="ja-JP" dirty="0" smtClean="0"/>
              <a:t>10</a:t>
            </a:r>
            <a:r>
              <a:rPr lang="ja-JP" altLang="en-US" dirty="0" smtClean="0"/>
              <a:t>月</a:t>
            </a:r>
            <a:r>
              <a:rPr lang="en-US" altLang="ja-JP" dirty="0" smtClean="0"/>
              <a:t>20</a:t>
            </a:r>
            <a:r>
              <a:rPr lang="ja-JP" altLang="en-US" dirty="0" smtClean="0"/>
              <a:t>日</a:t>
            </a:r>
            <a:r>
              <a:rPr lang="ja-JP" altLang="en-US" dirty="0"/>
              <a:t>現在の検索状況になります。</a:t>
            </a:r>
          </a:p>
        </p:txBody>
      </p:sp>
      <p:sp>
        <p:nvSpPr>
          <p:cNvPr id="15" name="テキスト ボックス 14"/>
          <p:cNvSpPr txBox="1"/>
          <p:nvPr/>
        </p:nvSpPr>
        <p:spPr>
          <a:xfrm>
            <a:off x="4474846" y="1124744"/>
            <a:ext cx="4301177" cy="400110"/>
          </a:xfrm>
          <a:prstGeom prst="rect">
            <a:avLst/>
          </a:prstGeom>
          <a:noFill/>
        </p:spPr>
        <p:txBody>
          <a:bodyPr wrap="none" rtlCol="0">
            <a:spAutoFit/>
          </a:bodyPr>
          <a:lstStyle/>
          <a:p>
            <a:r>
              <a:rPr lang="ja-JP" altLang="en-US" sz="2000" dirty="0" smtClean="0">
                <a:solidFill>
                  <a:srgbClr val="FF0000"/>
                </a:solidFill>
                <a:latin typeface="ヒラギノ角ゴ Pro W6"/>
                <a:ea typeface="ヒラギノ角ゴ Pro W6"/>
                <a:cs typeface="ヒラギノ角ゴ Pro W6"/>
              </a:rPr>
              <a:t>「方南町　インプラント」検索の例</a:t>
            </a:r>
            <a:endParaRPr kumimoji="1" lang="ja-JP" altLang="en-US" sz="2000" dirty="0">
              <a:solidFill>
                <a:srgbClr val="FF0000"/>
              </a:solidFill>
              <a:latin typeface="ヒラギノ角ゴ Pro W6"/>
              <a:ea typeface="ヒラギノ角ゴ Pro W6"/>
              <a:cs typeface="ヒラギノ角ゴ Pro W6"/>
            </a:endParaRPr>
          </a:p>
        </p:txBody>
      </p:sp>
      <p:sp>
        <p:nvSpPr>
          <p:cNvPr id="20" name="テキスト ボックス 19"/>
          <p:cNvSpPr txBox="1"/>
          <p:nvPr/>
        </p:nvSpPr>
        <p:spPr>
          <a:xfrm>
            <a:off x="4788024" y="4365104"/>
            <a:ext cx="3979551" cy="892552"/>
          </a:xfrm>
          <a:prstGeom prst="rect">
            <a:avLst/>
          </a:prstGeom>
          <a:noFill/>
        </p:spPr>
        <p:txBody>
          <a:bodyPr wrap="none" rtlCol="0">
            <a:spAutoFit/>
          </a:bodyPr>
          <a:lstStyle/>
          <a:p>
            <a:r>
              <a:rPr lang="en-US" altLang="ja-JP" sz="2400" dirty="0" smtClean="0">
                <a:latin typeface="ヒラギノ角ゴ ProN W6"/>
                <a:ea typeface="ヒラギノ角ゴ ProN W6"/>
                <a:cs typeface="ヒラギノ角ゴ ProN W6"/>
              </a:rPr>
              <a:t>■</a:t>
            </a:r>
            <a:r>
              <a:rPr lang="ja-JP" altLang="en-US" sz="2400" dirty="0" smtClean="0">
                <a:latin typeface="ヒラギノ角ゴ ProN W6"/>
                <a:ea typeface="ヒラギノ角ゴ ProN W6"/>
                <a:cs typeface="ヒラギノ角ゴ ProN W6"/>
              </a:rPr>
              <a:t>リスティング広告</a:t>
            </a:r>
            <a:r>
              <a:rPr lang="en-US" altLang="ja-JP" sz="2400" dirty="0" smtClean="0">
                <a:latin typeface="ヒラギノ角ゴ ProN W6"/>
                <a:ea typeface="ヒラギノ角ゴ ProN W6"/>
                <a:cs typeface="ヒラギノ角ゴ ProN W6"/>
              </a:rPr>
              <a:t>(Y</a:t>
            </a:r>
            <a:r>
              <a:rPr lang="ja-JP" altLang="en-US" sz="2400" dirty="0" smtClean="0">
                <a:latin typeface="ヒラギノ角ゴ ProN W6"/>
                <a:ea typeface="ヒラギノ角ゴ ProN W6"/>
                <a:cs typeface="ヒラギノ角ゴ ProN W6"/>
              </a:rPr>
              <a:t>・</a:t>
            </a:r>
            <a:r>
              <a:rPr lang="en-US" altLang="ja-JP" sz="2400" dirty="0" smtClean="0">
                <a:latin typeface="ヒラギノ角ゴ ProN W6"/>
                <a:ea typeface="ヒラギノ角ゴ ProN W6"/>
                <a:cs typeface="ヒラギノ角ゴ ProN W6"/>
              </a:rPr>
              <a:t>G)</a:t>
            </a:r>
          </a:p>
          <a:p>
            <a:endParaRPr lang="en-US" altLang="ja-JP" sz="800" dirty="0"/>
          </a:p>
          <a:p>
            <a:r>
              <a:rPr lang="ja-JP" altLang="en-US" sz="2000" dirty="0" smtClean="0"/>
              <a:t>・該当あり</a:t>
            </a:r>
            <a:endParaRPr lang="en-US" altLang="ja-JP" sz="2000" dirty="0"/>
          </a:p>
        </p:txBody>
      </p:sp>
      <p:cxnSp>
        <p:nvCxnSpPr>
          <p:cNvPr id="22" name="直線コネクタ 21"/>
          <p:cNvCxnSpPr/>
          <p:nvPr/>
        </p:nvCxnSpPr>
        <p:spPr>
          <a:xfrm flipH="1">
            <a:off x="4542804" y="1196752"/>
            <a:ext cx="29196" cy="3960440"/>
          </a:xfrm>
          <a:prstGeom prst="line">
            <a:avLst/>
          </a:prstGeom>
          <a:ln w="57150" cmpd="sng">
            <a:solidFill>
              <a:schemeClr val="accent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7" name="円/楕円 6"/>
          <p:cNvSpPr/>
          <p:nvPr/>
        </p:nvSpPr>
        <p:spPr>
          <a:xfrm>
            <a:off x="5220072" y="5301208"/>
            <a:ext cx="2952328"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800" b="1" dirty="0" smtClean="0">
                <a:latin typeface="メイリオ"/>
                <a:ea typeface="メイリオ"/>
                <a:cs typeface="メイリオ"/>
              </a:rPr>
              <a:t>競合少ない</a:t>
            </a:r>
            <a:endParaRPr kumimoji="1" lang="ja-JP" altLang="en-US" sz="2800" b="1" dirty="0">
              <a:latin typeface="メイリオ"/>
              <a:ea typeface="メイリオ"/>
              <a:cs typeface="メイリオ"/>
            </a:endParaRPr>
          </a:p>
        </p:txBody>
      </p:sp>
      <p:sp>
        <p:nvSpPr>
          <p:cNvPr id="21" name="円/楕円 20"/>
          <p:cNvSpPr/>
          <p:nvPr/>
        </p:nvSpPr>
        <p:spPr>
          <a:xfrm>
            <a:off x="1043608" y="5301208"/>
            <a:ext cx="2952328"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800" b="1" dirty="0" smtClean="0">
                <a:latin typeface="メイリオ"/>
                <a:ea typeface="メイリオ"/>
                <a:cs typeface="メイリオ"/>
              </a:rPr>
              <a:t>競合多い</a:t>
            </a:r>
            <a:endParaRPr kumimoji="1" lang="ja-JP" altLang="en-US" sz="2800" b="1" dirty="0">
              <a:latin typeface="メイリオ"/>
              <a:ea typeface="メイリオ"/>
              <a:cs typeface="メイリオ"/>
            </a:endParaRPr>
          </a:p>
        </p:txBody>
      </p:sp>
      <p:sp>
        <p:nvSpPr>
          <p:cNvPr id="18" name="テキスト ボックス 17"/>
          <p:cNvSpPr txBox="1"/>
          <p:nvPr/>
        </p:nvSpPr>
        <p:spPr>
          <a:xfrm>
            <a:off x="4717195" y="1881406"/>
            <a:ext cx="4103277" cy="2123658"/>
          </a:xfrm>
          <a:prstGeom prst="rect">
            <a:avLst/>
          </a:prstGeom>
          <a:noFill/>
        </p:spPr>
        <p:txBody>
          <a:bodyPr wrap="none" rtlCol="0">
            <a:spAutoFit/>
          </a:bodyPr>
          <a:lstStyle/>
          <a:p>
            <a:r>
              <a:rPr lang="en-US" altLang="ja-JP" sz="2400" dirty="0" smtClean="0">
                <a:latin typeface="ヒラギノ角ゴ ProN W6"/>
                <a:ea typeface="ヒラギノ角ゴ ProN W6"/>
                <a:cs typeface="ヒラギノ角ゴ ProN W6"/>
              </a:rPr>
              <a:t>■</a:t>
            </a:r>
            <a:r>
              <a:rPr lang="ja-JP" altLang="en-US" sz="2400" dirty="0" smtClean="0">
                <a:latin typeface="ヒラギノ角ゴ ProN W6"/>
                <a:ea typeface="ヒラギノ角ゴ ProN W6"/>
                <a:cs typeface="ヒラギノ角ゴ ProN W6"/>
              </a:rPr>
              <a:t>自然検索</a:t>
            </a:r>
            <a:r>
              <a:rPr lang="en-US" altLang="ja-JP" sz="2400" dirty="0" smtClean="0">
                <a:latin typeface="ヒラギノ角ゴ ProN W6"/>
                <a:ea typeface="ヒラギノ角ゴ ProN W6"/>
                <a:cs typeface="ヒラギノ角ゴ ProN W6"/>
              </a:rPr>
              <a:t>(SEO)1</a:t>
            </a:r>
            <a:r>
              <a:rPr lang="ja-JP" altLang="en-US" sz="2400" dirty="0" smtClean="0">
                <a:latin typeface="ヒラギノ角ゴ ProN W6"/>
                <a:ea typeface="ヒラギノ角ゴ ProN W6"/>
                <a:cs typeface="ヒラギノ角ゴ ProN W6"/>
              </a:rPr>
              <a:t>ページ目</a:t>
            </a:r>
            <a:endParaRPr lang="en-US" altLang="ja-JP" sz="2400" dirty="0" smtClean="0">
              <a:latin typeface="ヒラギノ角ゴ ProN W6"/>
              <a:ea typeface="ヒラギノ角ゴ ProN W6"/>
              <a:cs typeface="ヒラギノ角ゴ ProN W6"/>
            </a:endParaRPr>
          </a:p>
          <a:p>
            <a:endParaRPr lang="en-US" altLang="ja-JP" sz="800" dirty="0"/>
          </a:p>
          <a:p>
            <a:r>
              <a:rPr lang="en-US" altLang="ja-JP" sz="2000" dirty="0" smtClean="0"/>
              <a:t>1</a:t>
            </a:r>
            <a:r>
              <a:rPr lang="ja-JP" altLang="en-US" sz="2000" dirty="0" smtClean="0"/>
              <a:t>位</a:t>
            </a:r>
            <a:r>
              <a:rPr lang="ja-JP" altLang="en-US" sz="2000" dirty="0"/>
              <a:t>　</a:t>
            </a:r>
            <a:r>
              <a:rPr lang="ja-JP" altLang="en-US" sz="2000" dirty="0" smtClean="0"/>
              <a:t>ファミーユ歯科</a:t>
            </a:r>
            <a:endParaRPr lang="en-US" altLang="ja-JP" sz="2000" dirty="0" smtClean="0"/>
          </a:p>
          <a:p>
            <a:r>
              <a:rPr lang="en-US" altLang="ja-JP" sz="2000" dirty="0" smtClean="0"/>
              <a:t>2</a:t>
            </a:r>
            <a:r>
              <a:rPr lang="ja-JP" altLang="en-US" sz="2000" dirty="0" smtClean="0"/>
              <a:t>位　方南町あつし歯科</a:t>
            </a:r>
            <a:r>
              <a:rPr lang="en-US" altLang="ja-JP" sz="2000" dirty="0" smtClean="0"/>
              <a:t/>
            </a:r>
            <a:br>
              <a:rPr lang="en-US" altLang="ja-JP" sz="2000" dirty="0" smtClean="0"/>
            </a:br>
            <a:r>
              <a:rPr lang="en-US" altLang="ja-JP" sz="2000" dirty="0" smtClean="0"/>
              <a:t>3</a:t>
            </a:r>
            <a:r>
              <a:rPr lang="ja-JP" altLang="en-US" sz="2000" dirty="0" smtClean="0"/>
              <a:t>位　ひいらぎ歯科クリニック</a:t>
            </a:r>
            <a:endParaRPr lang="en-US" altLang="ja-JP" sz="2000" dirty="0" smtClean="0"/>
          </a:p>
          <a:p>
            <a:r>
              <a:rPr lang="en-US" altLang="ja-JP" sz="2000" dirty="0" smtClean="0"/>
              <a:t>4</a:t>
            </a:r>
            <a:r>
              <a:rPr lang="ja-JP" altLang="en-US" sz="2000" dirty="0" smtClean="0"/>
              <a:t>位　野村歯科医院</a:t>
            </a:r>
            <a:endParaRPr lang="en-US" altLang="ja-JP" sz="2000" dirty="0" smtClean="0"/>
          </a:p>
          <a:p>
            <a:r>
              <a:rPr lang="en-US" altLang="ja-JP" sz="2000" dirty="0" smtClean="0"/>
              <a:t>5</a:t>
            </a:r>
            <a:r>
              <a:rPr lang="ja-JP" altLang="en-US" sz="2000" dirty="0" smtClean="0"/>
              <a:t>位　こばやし方南町歯科</a:t>
            </a:r>
            <a:endParaRPr lang="en-US" altLang="ja-JP" sz="1600" dirty="0"/>
          </a:p>
        </p:txBody>
      </p:sp>
      <p:sp>
        <p:nvSpPr>
          <p:cNvPr id="19" name="円/楕円 18"/>
          <p:cNvSpPr/>
          <p:nvPr/>
        </p:nvSpPr>
        <p:spPr>
          <a:xfrm>
            <a:off x="5220072" y="5301208"/>
            <a:ext cx="2952328" cy="10081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800" b="1" dirty="0" smtClean="0">
                <a:latin typeface="メイリオ"/>
                <a:ea typeface="メイリオ"/>
                <a:cs typeface="メイリオ"/>
              </a:rPr>
              <a:t>競合多い</a:t>
            </a:r>
            <a:endParaRPr kumimoji="1" lang="ja-JP" altLang="en-US" sz="2800" b="1" dirty="0">
              <a:latin typeface="メイリオ"/>
              <a:ea typeface="メイリオ"/>
              <a:cs typeface="メイリオ"/>
            </a:endParaRPr>
          </a:p>
        </p:txBody>
      </p:sp>
    </p:spTree>
    <p:extLst>
      <p:ext uri="{BB962C8B-B14F-4D97-AF65-F5344CB8AC3E}">
        <p14:creationId xmlns:p14="http://schemas.microsoft.com/office/powerpoint/2010/main" val="20445603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6</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323528" y="260648"/>
            <a:ext cx="6768752"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検索順位はどうやってきまるの？</a:t>
            </a:r>
            <a:endParaRPr kumimoji="1" lang="ja-JP" altLang="en-US" sz="2800" b="1" dirty="0">
              <a:solidFill>
                <a:schemeClr val="tx1">
                  <a:lumMod val="75000"/>
                  <a:lumOff val="25000"/>
                </a:schemeClr>
              </a:solidFill>
              <a:latin typeface="メイリオ"/>
              <a:ea typeface="メイリオ"/>
              <a:cs typeface="メイリオ"/>
            </a:endParaRPr>
          </a:p>
        </p:txBody>
      </p:sp>
      <p:sp>
        <p:nvSpPr>
          <p:cNvPr id="11" name="コンテンツ プレースホルダー 2"/>
          <p:cNvSpPr txBox="1">
            <a:spLocks/>
          </p:cNvSpPr>
          <p:nvPr/>
        </p:nvSpPr>
        <p:spPr>
          <a:xfrm>
            <a:off x="656711" y="2245394"/>
            <a:ext cx="4442098" cy="5642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smtClean="0">
                <a:latin typeface="ヒラギノ角ゴ Pro W3"/>
                <a:ea typeface="ヒラギノ角ゴ Pro W3"/>
                <a:cs typeface="ヒラギノ角ゴ Pro W3"/>
              </a:rPr>
              <a:t>２：オリジナルコンテンツ</a:t>
            </a:r>
            <a:endParaRPr lang="ja-JP" altLang="en-US" sz="2400" dirty="0">
              <a:latin typeface="ヒラギノ角ゴ Pro W3"/>
              <a:ea typeface="ヒラギノ角ゴ Pro W3"/>
              <a:cs typeface="ヒラギノ角ゴ Pro W3"/>
            </a:endParaRPr>
          </a:p>
        </p:txBody>
      </p:sp>
      <p:sp>
        <p:nvSpPr>
          <p:cNvPr id="12" name="コンテンツ プレースホルダー 2"/>
          <p:cNvSpPr txBox="1">
            <a:spLocks/>
          </p:cNvSpPr>
          <p:nvPr/>
        </p:nvSpPr>
        <p:spPr>
          <a:xfrm>
            <a:off x="647647" y="2740535"/>
            <a:ext cx="6196066" cy="5984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t>３：タイトル・キーワード・タグ設定</a:t>
            </a:r>
            <a:r>
              <a:rPr lang="ja-JP" altLang="ja-JP" sz="2400" dirty="0" smtClean="0"/>
              <a:t>　</a:t>
            </a:r>
            <a:endParaRPr lang="en-US" altLang="ja-JP" sz="2400" dirty="0" smtClean="0"/>
          </a:p>
          <a:p>
            <a:pPr marL="0" indent="0">
              <a:buFont typeface="Arial"/>
              <a:buNone/>
            </a:pPr>
            <a:endParaRPr lang="ja-JP" altLang="en-US" sz="2400" dirty="0"/>
          </a:p>
        </p:txBody>
      </p:sp>
      <p:sp>
        <p:nvSpPr>
          <p:cNvPr id="13" name="コンテンツ プレースホルダー 2"/>
          <p:cNvSpPr txBox="1">
            <a:spLocks/>
          </p:cNvSpPr>
          <p:nvPr/>
        </p:nvSpPr>
        <p:spPr>
          <a:xfrm>
            <a:off x="634991" y="5672977"/>
            <a:ext cx="5386233" cy="5643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t>７：ドメインの古さ</a:t>
            </a:r>
            <a:r>
              <a:rPr lang="ja-JP" altLang="ja-JP" sz="2400" dirty="0" smtClean="0"/>
              <a:t>　</a:t>
            </a:r>
            <a:endParaRPr lang="en-US" altLang="ja-JP" sz="2400" dirty="0" smtClean="0"/>
          </a:p>
        </p:txBody>
      </p:sp>
      <p:sp>
        <p:nvSpPr>
          <p:cNvPr id="14" name="コンテンツ プレースホルダー 2"/>
          <p:cNvSpPr txBox="1">
            <a:spLocks/>
          </p:cNvSpPr>
          <p:nvPr/>
        </p:nvSpPr>
        <p:spPr>
          <a:xfrm>
            <a:off x="634991" y="5141901"/>
            <a:ext cx="5065318" cy="5906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t>６：定期更新</a:t>
            </a:r>
            <a:r>
              <a:rPr lang="en-US" altLang="ja-JP" sz="2400" dirty="0" smtClean="0"/>
              <a:t>(</a:t>
            </a:r>
            <a:r>
              <a:rPr lang="ja-JP" altLang="en-US" sz="2400" dirty="0" smtClean="0"/>
              <a:t>お知らせ・ブログ等</a:t>
            </a:r>
            <a:r>
              <a:rPr lang="en-US" altLang="ja-JP" sz="2400" dirty="0" smtClean="0"/>
              <a:t>)</a:t>
            </a:r>
          </a:p>
        </p:txBody>
      </p:sp>
      <p:sp>
        <p:nvSpPr>
          <p:cNvPr id="15" name="コンテンツ プレースホルダー 2"/>
          <p:cNvSpPr txBox="1">
            <a:spLocks/>
          </p:cNvSpPr>
          <p:nvPr/>
        </p:nvSpPr>
        <p:spPr>
          <a:xfrm>
            <a:off x="625927" y="4565837"/>
            <a:ext cx="5386233" cy="5643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t>５：リンクの数</a:t>
            </a:r>
            <a:r>
              <a:rPr lang="en-US" altLang="ja-JP" sz="2400" dirty="0" smtClean="0"/>
              <a:t>(</a:t>
            </a:r>
            <a:r>
              <a:rPr lang="ja-JP" altLang="en-US" sz="2400" dirty="0" smtClean="0"/>
              <a:t>医療系リンク</a:t>
            </a:r>
            <a:r>
              <a:rPr lang="en-US" altLang="ja-JP" sz="2400" dirty="0" smtClean="0"/>
              <a:t>)</a:t>
            </a:r>
          </a:p>
        </p:txBody>
      </p:sp>
      <p:sp>
        <p:nvSpPr>
          <p:cNvPr id="16" name="コンテンツ プレースホルダー 2"/>
          <p:cNvSpPr txBox="1">
            <a:spLocks/>
          </p:cNvSpPr>
          <p:nvPr/>
        </p:nvSpPr>
        <p:spPr>
          <a:xfrm>
            <a:off x="638584" y="1700808"/>
            <a:ext cx="4365464" cy="558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smtClean="0">
                <a:latin typeface="ヒラギノ角ゴ Pro W3"/>
                <a:ea typeface="ヒラギノ角ゴ Pro W3"/>
                <a:cs typeface="ヒラギノ角ゴ Pro W3"/>
              </a:rPr>
              <a:t>１：ページ数・テキスト量</a:t>
            </a:r>
            <a:endParaRPr lang="ja-JP" altLang="en-US" sz="2400" dirty="0">
              <a:latin typeface="ヒラギノ角ゴ Pro W3"/>
              <a:ea typeface="ヒラギノ角ゴ Pro W3"/>
              <a:cs typeface="ヒラギノ角ゴ Pro W3"/>
            </a:endParaRPr>
          </a:p>
        </p:txBody>
      </p:sp>
      <p:sp>
        <p:nvSpPr>
          <p:cNvPr id="17" name="コンテンツ プレースホルダー 2"/>
          <p:cNvSpPr txBox="1">
            <a:spLocks/>
          </p:cNvSpPr>
          <p:nvPr/>
        </p:nvSpPr>
        <p:spPr>
          <a:xfrm>
            <a:off x="621479" y="3994231"/>
            <a:ext cx="5256372" cy="5643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2400" dirty="0" smtClean="0"/>
              <a:t>４：スマートフォン専用サイト</a:t>
            </a:r>
            <a:r>
              <a:rPr lang="ja-JP" altLang="ja-JP" sz="2400" dirty="0" smtClean="0"/>
              <a:t>　</a:t>
            </a:r>
            <a:endParaRPr lang="en-US" altLang="ja-JP" sz="2400" dirty="0" smtClean="0"/>
          </a:p>
        </p:txBody>
      </p:sp>
      <p:sp>
        <p:nvSpPr>
          <p:cNvPr id="18" name="テキスト ボックス 17"/>
          <p:cNvSpPr txBox="1"/>
          <p:nvPr/>
        </p:nvSpPr>
        <p:spPr>
          <a:xfrm>
            <a:off x="377576" y="1129202"/>
            <a:ext cx="3528392" cy="523220"/>
          </a:xfrm>
          <a:prstGeom prst="rect">
            <a:avLst/>
          </a:prstGeom>
          <a:noFill/>
        </p:spPr>
        <p:txBody>
          <a:bodyPr wrap="square" rtlCol="0">
            <a:spAutoFit/>
          </a:bodyPr>
          <a:lstStyle/>
          <a:p>
            <a:r>
              <a:rPr lang="en-US" altLang="ja-JP" sz="2800" b="1" dirty="0" smtClean="0">
                <a:solidFill>
                  <a:schemeClr val="tx1">
                    <a:lumMod val="75000"/>
                    <a:lumOff val="25000"/>
                  </a:schemeClr>
                </a:solidFill>
                <a:latin typeface="メイリオ"/>
                <a:ea typeface="メイリオ"/>
                <a:cs typeface="メイリオ"/>
              </a:rPr>
              <a:t>■</a:t>
            </a:r>
            <a:r>
              <a:rPr lang="ja-JP" altLang="en-US" sz="2800" b="1" dirty="0" smtClean="0">
                <a:solidFill>
                  <a:schemeClr val="tx1">
                    <a:lumMod val="75000"/>
                    <a:lumOff val="25000"/>
                  </a:schemeClr>
                </a:solidFill>
                <a:latin typeface="メイリオ"/>
                <a:ea typeface="メイリオ"/>
                <a:cs typeface="メイリオ"/>
              </a:rPr>
              <a:t>内部要因</a:t>
            </a:r>
            <a:endParaRPr kumimoji="1" lang="ja-JP" altLang="en-US" sz="2800" b="1" dirty="0">
              <a:solidFill>
                <a:schemeClr val="tx1">
                  <a:lumMod val="75000"/>
                  <a:lumOff val="25000"/>
                </a:schemeClr>
              </a:solidFill>
              <a:latin typeface="メイリオ"/>
              <a:ea typeface="メイリオ"/>
              <a:cs typeface="メイリオ"/>
            </a:endParaRPr>
          </a:p>
        </p:txBody>
      </p:sp>
      <p:sp>
        <p:nvSpPr>
          <p:cNvPr id="19" name="テキスト ボックス 18"/>
          <p:cNvSpPr txBox="1"/>
          <p:nvPr/>
        </p:nvSpPr>
        <p:spPr>
          <a:xfrm>
            <a:off x="382879" y="3476665"/>
            <a:ext cx="2209672" cy="523220"/>
          </a:xfrm>
          <a:prstGeom prst="rect">
            <a:avLst/>
          </a:prstGeom>
          <a:noFill/>
        </p:spPr>
        <p:txBody>
          <a:bodyPr wrap="square" rtlCol="0">
            <a:spAutoFit/>
          </a:bodyPr>
          <a:lstStyle/>
          <a:p>
            <a:r>
              <a:rPr lang="en-US" altLang="ja-JP" sz="2800" b="1" dirty="0" smtClean="0">
                <a:solidFill>
                  <a:schemeClr val="tx1">
                    <a:lumMod val="75000"/>
                    <a:lumOff val="25000"/>
                  </a:schemeClr>
                </a:solidFill>
                <a:latin typeface="メイリオ"/>
                <a:ea typeface="メイリオ"/>
                <a:cs typeface="メイリオ"/>
              </a:rPr>
              <a:t>■</a:t>
            </a:r>
            <a:r>
              <a:rPr lang="ja-JP" altLang="en-US" sz="2800" b="1" dirty="0" smtClean="0">
                <a:solidFill>
                  <a:schemeClr val="tx1">
                    <a:lumMod val="75000"/>
                    <a:lumOff val="25000"/>
                  </a:schemeClr>
                </a:solidFill>
                <a:latin typeface="メイリオ"/>
                <a:ea typeface="メイリオ"/>
                <a:cs typeface="メイリオ"/>
              </a:rPr>
              <a:t>外部要因</a:t>
            </a:r>
            <a:endParaRPr kumimoji="1" lang="ja-JP" altLang="en-US" sz="2800" b="1" dirty="0">
              <a:solidFill>
                <a:schemeClr val="tx1">
                  <a:lumMod val="75000"/>
                  <a:lumOff val="25000"/>
                </a:schemeClr>
              </a:solidFill>
              <a:latin typeface="メイリオ"/>
              <a:ea typeface="メイリオ"/>
              <a:cs typeface="メイリオ"/>
            </a:endParaRPr>
          </a:p>
        </p:txBody>
      </p:sp>
      <p:sp>
        <p:nvSpPr>
          <p:cNvPr id="3" name="角丸四角形吹き出し 2"/>
          <p:cNvSpPr/>
          <p:nvPr/>
        </p:nvSpPr>
        <p:spPr>
          <a:xfrm>
            <a:off x="4788024" y="1268760"/>
            <a:ext cx="4104456" cy="1152128"/>
          </a:xfrm>
          <a:prstGeom prst="wedgeRoundRectCallout">
            <a:avLst>
              <a:gd name="adj1" fmla="val -58819"/>
              <a:gd name="adj2" fmla="val 5595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r>
              <a:rPr kumimoji="1" lang="ja-JP" altLang="en-US" dirty="0" smtClean="0"/>
              <a:t>現在の上位表示のルールでは、独自性の高い、ユーザにとって有益な情報を発信していることが一番大切。</a:t>
            </a:r>
            <a:endParaRPr kumimoji="1" lang="ja-JP" altLang="en-US" dirty="0"/>
          </a:p>
        </p:txBody>
      </p:sp>
    </p:spTree>
    <p:extLst>
      <p:ext uri="{BB962C8B-B14F-4D97-AF65-F5344CB8AC3E}">
        <p14:creationId xmlns:p14="http://schemas.microsoft.com/office/powerpoint/2010/main" val="8255957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7</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323528" y="260648"/>
            <a:ext cx="5616624" cy="523220"/>
          </a:xfrm>
          <a:prstGeom prst="rect">
            <a:avLst/>
          </a:prstGeom>
          <a:noFill/>
        </p:spPr>
        <p:txBody>
          <a:bodyPr wrap="square" rtlCol="0">
            <a:spAutoFit/>
          </a:bodyPr>
          <a:lstStyle/>
          <a:p>
            <a:r>
              <a:rPr lang="ja-JP" altLang="en-US" sz="2800" b="1" smtClean="0">
                <a:solidFill>
                  <a:schemeClr val="tx1">
                    <a:lumMod val="75000"/>
                    <a:lumOff val="25000"/>
                  </a:schemeClr>
                </a:solidFill>
                <a:latin typeface="メイリオ"/>
                <a:ea typeface="メイリオ"/>
                <a:cs typeface="メイリオ"/>
              </a:rPr>
              <a:t>検索条件は</a:t>
            </a:r>
            <a:endParaRPr kumimoji="1" lang="ja-JP" altLang="en-US" sz="2800" b="1" dirty="0">
              <a:solidFill>
                <a:schemeClr val="tx1">
                  <a:lumMod val="75000"/>
                  <a:lumOff val="25000"/>
                </a:schemeClr>
              </a:solidFill>
              <a:latin typeface="メイリオ"/>
              <a:ea typeface="メイリオ"/>
              <a:cs typeface="メイリオ"/>
            </a:endParaRPr>
          </a:p>
        </p:txBody>
      </p:sp>
      <p:sp>
        <p:nvSpPr>
          <p:cNvPr id="18" name="テキスト ボックス 17"/>
          <p:cNvSpPr txBox="1"/>
          <p:nvPr/>
        </p:nvSpPr>
        <p:spPr>
          <a:xfrm>
            <a:off x="377576" y="1129202"/>
            <a:ext cx="7002736"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アルゴリズム</a:t>
            </a:r>
            <a:r>
              <a:rPr lang="en-US" altLang="ja-JP" sz="2800" b="1" dirty="0" smtClean="0">
                <a:solidFill>
                  <a:schemeClr val="tx1">
                    <a:lumMod val="75000"/>
                    <a:lumOff val="25000"/>
                  </a:schemeClr>
                </a:solidFill>
                <a:latin typeface="メイリオ"/>
                <a:ea typeface="メイリオ"/>
                <a:cs typeface="メイリオ"/>
              </a:rPr>
              <a:t>(</a:t>
            </a:r>
            <a:r>
              <a:rPr lang="ja-JP" altLang="en-US" sz="2800" b="1" dirty="0" smtClean="0">
                <a:solidFill>
                  <a:schemeClr val="tx1">
                    <a:lumMod val="75000"/>
                    <a:lumOff val="25000"/>
                  </a:schemeClr>
                </a:solidFill>
                <a:latin typeface="メイリオ"/>
                <a:ea typeface="メイリオ"/>
                <a:cs typeface="メイリオ"/>
              </a:rPr>
              <a:t>検索条件</a:t>
            </a:r>
            <a:r>
              <a:rPr lang="en-US" altLang="ja-JP" sz="2800" b="1" dirty="0" smtClean="0">
                <a:solidFill>
                  <a:schemeClr val="tx1">
                    <a:lumMod val="75000"/>
                    <a:lumOff val="25000"/>
                  </a:schemeClr>
                </a:solidFill>
                <a:latin typeface="メイリオ"/>
                <a:ea typeface="メイリオ"/>
                <a:cs typeface="メイリオ"/>
              </a:rPr>
              <a:t>)</a:t>
            </a:r>
            <a:r>
              <a:rPr lang="ja-JP" altLang="en-US" sz="2800" b="1" dirty="0" smtClean="0">
                <a:solidFill>
                  <a:schemeClr val="tx1">
                    <a:lumMod val="75000"/>
                    <a:lumOff val="25000"/>
                  </a:schemeClr>
                </a:solidFill>
                <a:latin typeface="メイリオ"/>
                <a:ea typeface="メイリオ"/>
                <a:cs typeface="メイリオ"/>
              </a:rPr>
              <a:t>の変化</a:t>
            </a:r>
            <a:endParaRPr kumimoji="1" lang="ja-JP" altLang="en-US" sz="2800" b="1" dirty="0">
              <a:solidFill>
                <a:schemeClr val="tx1">
                  <a:lumMod val="75000"/>
                  <a:lumOff val="25000"/>
                </a:schemeClr>
              </a:solidFill>
              <a:latin typeface="メイリオ"/>
              <a:ea typeface="メイリオ"/>
              <a:cs typeface="メイリオ"/>
            </a:endParaRPr>
          </a:p>
        </p:txBody>
      </p:sp>
      <p:sp>
        <p:nvSpPr>
          <p:cNvPr id="20" name="テキスト ボックス 19"/>
          <p:cNvSpPr txBox="1"/>
          <p:nvPr/>
        </p:nvSpPr>
        <p:spPr>
          <a:xfrm>
            <a:off x="251520" y="2780928"/>
            <a:ext cx="3528392"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過去</a:t>
            </a:r>
            <a:endParaRPr kumimoji="1" lang="ja-JP" altLang="en-US" sz="2800" b="1" dirty="0">
              <a:solidFill>
                <a:schemeClr val="tx1">
                  <a:lumMod val="75000"/>
                  <a:lumOff val="25000"/>
                </a:schemeClr>
              </a:solidFill>
              <a:latin typeface="メイリオ"/>
              <a:ea typeface="メイリオ"/>
              <a:cs typeface="メイリオ"/>
            </a:endParaRPr>
          </a:p>
        </p:txBody>
      </p:sp>
      <p:sp>
        <p:nvSpPr>
          <p:cNvPr id="21" name="テキスト ボックス 20"/>
          <p:cNvSpPr txBox="1"/>
          <p:nvPr/>
        </p:nvSpPr>
        <p:spPr>
          <a:xfrm>
            <a:off x="251520" y="3501008"/>
            <a:ext cx="4176464" cy="2585323"/>
          </a:xfrm>
          <a:prstGeom prst="rect">
            <a:avLst/>
          </a:prstGeom>
          <a:noFill/>
        </p:spPr>
        <p:txBody>
          <a:bodyPr wrap="square" rtlCol="0">
            <a:spAutoFit/>
          </a:bodyPr>
          <a:lstStyle/>
          <a:p>
            <a:r>
              <a:rPr kumimoji="1" lang="ja-JP" altLang="en-US" dirty="0" smtClean="0">
                <a:solidFill>
                  <a:schemeClr val="tx1">
                    <a:lumMod val="75000"/>
                    <a:lumOff val="25000"/>
                  </a:schemeClr>
                </a:solidFill>
                <a:latin typeface="メイリオ"/>
                <a:ea typeface="メイリオ"/>
                <a:cs typeface="メイリオ"/>
              </a:rPr>
              <a:t>・リンクが多くはってあればよい</a:t>
            </a:r>
            <a:endParaRPr kumimoji="1" lang="en-US" altLang="ja-JP" dirty="0" smtClean="0">
              <a:solidFill>
                <a:schemeClr val="tx1">
                  <a:lumMod val="75000"/>
                  <a:lumOff val="25000"/>
                </a:schemeClr>
              </a:solidFill>
              <a:latin typeface="メイリオ"/>
              <a:ea typeface="メイリオ"/>
              <a:cs typeface="メイリオ"/>
            </a:endParaRPr>
          </a:p>
          <a:p>
            <a:endParaRPr lang="en-US" altLang="ja-JP" dirty="0" smtClean="0">
              <a:solidFill>
                <a:schemeClr val="tx1">
                  <a:lumMod val="75000"/>
                  <a:lumOff val="25000"/>
                </a:schemeClr>
              </a:solidFill>
              <a:latin typeface="メイリオ"/>
              <a:ea typeface="メイリオ"/>
              <a:cs typeface="メイリオ"/>
            </a:endParaRPr>
          </a:p>
          <a:p>
            <a:endParaRPr lang="en-US" altLang="ja-JP" dirty="0">
              <a:solidFill>
                <a:schemeClr val="tx1">
                  <a:lumMod val="75000"/>
                  <a:lumOff val="25000"/>
                </a:schemeClr>
              </a:solidFill>
              <a:latin typeface="メイリオ"/>
              <a:ea typeface="メイリオ"/>
              <a:cs typeface="メイリオ"/>
            </a:endParaRPr>
          </a:p>
          <a:p>
            <a:r>
              <a:rPr lang="ja-JP" altLang="en-US" dirty="0" smtClean="0">
                <a:solidFill>
                  <a:schemeClr val="tx1">
                    <a:lumMod val="75000"/>
                    <a:lumOff val="25000"/>
                  </a:schemeClr>
                </a:solidFill>
                <a:latin typeface="メイリオ"/>
                <a:ea typeface="メイリオ"/>
                <a:cs typeface="メイリオ"/>
              </a:rPr>
              <a:t>・情報が多い程よい</a:t>
            </a:r>
            <a:endParaRPr lang="en-US" altLang="ja-JP" dirty="0" smtClean="0">
              <a:solidFill>
                <a:schemeClr val="tx1">
                  <a:lumMod val="75000"/>
                  <a:lumOff val="25000"/>
                </a:schemeClr>
              </a:solidFill>
              <a:latin typeface="メイリオ"/>
              <a:ea typeface="メイリオ"/>
              <a:cs typeface="メイリオ"/>
            </a:endParaRPr>
          </a:p>
          <a:p>
            <a:endParaRPr kumimoji="1" lang="en-US" altLang="ja-JP" dirty="0">
              <a:solidFill>
                <a:schemeClr val="tx1">
                  <a:lumMod val="75000"/>
                  <a:lumOff val="25000"/>
                </a:schemeClr>
              </a:solidFill>
              <a:latin typeface="メイリオ"/>
              <a:ea typeface="メイリオ"/>
              <a:cs typeface="メイリオ"/>
            </a:endParaRPr>
          </a:p>
          <a:p>
            <a:endParaRPr lang="en-US" altLang="ja-JP" dirty="0" smtClean="0">
              <a:solidFill>
                <a:schemeClr val="tx1">
                  <a:lumMod val="75000"/>
                  <a:lumOff val="25000"/>
                </a:schemeClr>
              </a:solidFill>
              <a:latin typeface="メイリオ"/>
              <a:ea typeface="メイリオ"/>
              <a:cs typeface="メイリオ"/>
            </a:endParaRPr>
          </a:p>
          <a:p>
            <a:r>
              <a:rPr kumimoji="1" lang="ja-JP" altLang="en-US" dirty="0" smtClean="0">
                <a:solidFill>
                  <a:schemeClr val="tx1">
                    <a:lumMod val="75000"/>
                    <a:lumOff val="25000"/>
                  </a:schemeClr>
                </a:solidFill>
                <a:latin typeface="メイリオ"/>
                <a:ea typeface="メイリオ"/>
                <a:cs typeface="メイリオ"/>
              </a:rPr>
              <a:t>・</a:t>
            </a:r>
            <a:r>
              <a:rPr kumimoji="1" lang="en-US" altLang="ja-JP" dirty="0" smtClean="0">
                <a:solidFill>
                  <a:schemeClr val="tx1">
                    <a:lumMod val="75000"/>
                    <a:lumOff val="25000"/>
                  </a:schemeClr>
                </a:solidFill>
                <a:latin typeface="メイリオ"/>
                <a:ea typeface="メイリオ"/>
                <a:cs typeface="メイリオ"/>
              </a:rPr>
              <a:t>HP</a:t>
            </a:r>
            <a:r>
              <a:rPr kumimoji="1" lang="ja-JP" altLang="en-US" dirty="0" smtClean="0">
                <a:solidFill>
                  <a:schemeClr val="tx1">
                    <a:lumMod val="75000"/>
                    <a:lumOff val="25000"/>
                  </a:schemeClr>
                </a:solidFill>
                <a:latin typeface="メイリオ"/>
                <a:ea typeface="メイリオ"/>
                <a:cs typeface="メイリオ"/>
              </a:rPr>
              <a:t>はどのような作り方でもよい</a:t>
            </a:r>
            <a:endParaRPr kumimoji="1" lang="en-US" altLang="ja-JP" dirty="0" smtClean="0">
              <a:solidFill>
                <a:schemeClr val="tx1">
                  <a:lumMod val="75000"/>
                  <a:lumOff val="25000"/>
                </a:schemeClr>
              </a:solidFill>
              <a:latin typeface="メイリオ"/>
              <a:ea typeface="メイリオ"/>
              <a:cs typeface="メイリオ"/>
            </a:endParaRPr>
          </a:p>
          <a:p>
            <a:endParaRPr lang="en-US" altLang="ja-JP" dirty="0">
              <a:solidFill>
                <a:schemeClr val="tx1">
                  <a:lumMod val="75000"/>
                  <a:lumOff val="25000"/>
                </a:schemeClr>
              </a:solidFill>
              <a:latin typeface="メイリオ"/>
              <a:ea typeface="メイリオ"/>
              <a:cs typeface="メイリオ"/>
            </a:endParaRPr>
          </a:p>
          <a:p>
            <a:r>
              <a:rPr kumimoji="1" lang="ja-JP" altLang="en-US" dirty="0" smtClean="0">
                <a:solidFill>
                  <a:schemeClr val="tx1">
                    <a:lumMod val="75000"/>
                    <a:lumOff val="25000"/>
                  </a:schemeClr>
                </a:solidFill>
                <a:latin typeface="メイリオ"/>
                <a:ea typeface="メイリオ"/>
                <a:cs typeface="メイリオ"/>
              </a:rPr>
              <a:t>・</a:t>
            </a:r>
            <a:r>
              <a:rPr kumimoji="1" lang="en-US" altLang="ja-JP" dirty="0" smtClean="0">
                <a:solidFill>
                  <a:schemeClr val="tx1">
                    <a:lumMod val="75000"/>
                    <a:lumOff val="25000"/>
                  </a:schemeClr>
                </a:solidFill>
                <a:latin typeface="メイリオ"/>
                <a:ea typeface="メイリオ"/>
                <a:cs typeface="メイリオ"/>
              </a:rPr>
              <a:t>PC</a:t>
            </a:r>
            <a:r>
              <a:rPr kumimoji="1" lang="ja-JP" altLang="en-US" dirty="0" smtClean="0">
                <a:solidFill>
                  <a:schemeClr val="tx1">
                    <a:lumMod val="75000"/>
                    <a:lumOff val="25000"/>
                  </a:schemeClr>
                </a:solidFill>
                <a:latin typeface="メイリオ"/>
                <a:ea typeface="メイリオ"/>
                <a:cs typeface="メイリオ"/>
              </a:rPr>
              <a:t>用サイトさえあればよい</a:t>
            </a:r>
            <a:endParaRPr kumimoji="1" lang="ja-JP" altLang="en-US" dirty="0">
              <a:solidFill>
                <a:schemeClr val="tx1">
                  <a:lumMod val="75000"/>
                  <a:lumOff val="25000"/>
                </a:schemeClr>
              </a:solidFill>
              <a:latin typeface="メイリオ"/>
              <a:ea typeface="メイリオ"/>
              <a:cs typeface="メイリオ"/>
            </a:endParaRPr>
          </a:p>
        </p:txBody>
      </p:sp>
      <p:sp>
        <p:nvSpPr>
          <p:cNvPr id="22" name="テキスト ボックス 21"/>
          <p:cNvSpPr txBox="1"/>
          <p:nvPr/>
        </p:nvSpPr>
        <p:spPr>
          <a:xfrm>
            <a:off x="4860032" y="2780928"/>
            <a:ext cx="3528392"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現在</a:t>
            </a:r>
            <a:endParaRPr kumimoji="1" lang="ja-JP" altLang="en-US" sz="2800" b="1" dirty="0">
              <a:solidFill>
                <a:schemeClr val="tx1">
                  <a:lumMod val="75000"/>
                  <a:lumOff val="25000"/>
                </a:schemeClr>
              </a:solidFill>
              <a:latin typeface="メイリオ"/>
              <a:ea typeface="メイリオ"/>
              <a:cs typeface="メイリオ"/>
            </a:endParaRPr>
          </a:p>
        </p:txBody>
      </p:sp>
      <p:sp>
        <p:nvSpPr>
          <p:cNvPr id="24" name="テキスト ボックス 23"/>
          <p:cNvSpPr txBox="1"/>
          <p:nvPr/>
        </p:nvSpPr>
        <p:spPr>
          <a:xfrm>
            <a:off x="395536" y="1700808"/>
            <a:ext cx="7776864" cy="707886"/>
          </a:xfrm>
          <a:prstGeom prst="rect">
            <a:avLst/>
          </a:prstGeom>
          <a:noFill/>
        </p:spPr>
        <p:txBody>
          <a:bodyPr wrap="square" rtlCol="0">
            <a:spAutoFit/>
          </a:bodyPr>
          <a:lstStyle/>
          <a:p>
            <a:r>
              <a:rPr lang="en-US" altLang="ja-JP" sz="2000" dirty="0" smtClean="0">
                <a:solidFill>
                  <a:schemeClr val="tx1">
                    <a:lumMod val="75000"/>
                    <a:lumOff val="25000"/>
                  </a:schemeClr>
                </a:solidFill>
                <a:latin typeface="メイリオ"/>
                <a:ea typeface="メイリオ"/>
                <a:cs typeface="メイリオ"/>
              </a:rPr>
              <a:t>Google</a:t>
            </a:r>
            <a:r>
              <a:rPr lang="ja-JP" altLang="en-US" sz="2000" dirty="0" smtClean="0">
                <a:solidFill>
                  <a:schemeClr val="tx1">
                    <a:lumMod val="75000"/>
                    <a:lumOff val="25000"/>
                  </a:schemeClr>
                </a:solidFill>
                <a:latin typeface="メイリオ"/>
                <a:ea typeface="メイリオ"/>
                <a:cs typeface="メイリオ"/>
              </a:rPr>
              <a:t>の検索エンジンは定期周期で検索の条件を変化している。それにより、検索順位の変動が生じてしまう。</a:t>
            </a:r>
            <a:endParaRPr lang="ja-JP" altLang="en-US" sz="2000" dirty="0">
              <a:solidFill>
                <a:schemeClr val="tx1">
                  <a:lumMod val="75000"/>
                  <a:lumOff val="25000"/>
                </a:schemeClr>
              </a:solidFill>
              <a:latin typeface="メイリオ"/>
              <a:ea typeface="メイリオ"/>
              <a:cs typeface="メイリオ"/>
            </a:endParaRPr>
          </a:p>
        </p:txBody>
      </p:sp>
      <p:sp>
        <p:nvSpPr>
          <p:cNvPr id="11" name="テキスト ボックス 10"/>
          <p:cNvSpPr txBox="1"/>
          <p:nvPr/>
        </p:nvSpPr>
        <p:spPr>
          <a:xfrm>
            <a:off x="4644008" y="3501008"/>
            <a:ext cx="4355976" cy="2862323"/>
          </a:xfrm>
          <a:prstGeom prst="rect">
            <a:avLst/>
          </a:prstGeom>
          <a:noFill/>
        </p:spPr>
        <p:txBody>
          <a:bodyPr wrap="square" rtlCol="0">
            <a:spAutoFit/>
          </a:bodyPr>
          <a:lstStyle/>
          <a:p>
            <a:r>
              <a:rPr lang="ja-JP" altLang="en-US" dirty="0" smtClean="0">
                <a:solidFill>
                  <a:schemeClr val="tx1">
                    <a:lumMod val="75000"/>
                    <a:lumOff val="25000"/>
                  </a:schemeClr>
                </a:solidFill>
                <a:latin typeface="メイリオ"/>
                <a:ea typeface="メイリオ"/>
                <a:cs typeface="メイリオ"/>
              </a:rPr>
              <a:t>・</a:t>
            </a:r>
            <a:r>
              <a:rPr lang="ja-JP" altLang="en-US" b="1" dirty="0" smtClean="0">
                <a:solidFill>
                  <a:srgbClr val="FF0000"/>
                </a:solidFill>
                <a:latin typeface="メイリオ"/>
                <a:ea typeface="メイリオ"/>
                <a:cs typeface="メイリオ"/>
              </a:rPr>
              <a:t>質の良い有効的なリンク</a:t>
            </a:r>
            <a:r>
              <a:rPr lang="ja-JP" altLang="en-US" dirty="0" smtClean="0">
                <a:solidFill>
                  <a:schemeClr val="tx1">
                    <a:lumMod val="75000"/>
                    <a:lumOff val="25000"/>
                  </a:schemeClr>
                </a:solidFill>
                <a:latin typeface="メイリオ"/>
                <a:ea typeface="メイリオ"/>
                <a:cs typeface="メイリオ"/>
              </a:rPr>
              <a:t>を貼る</a:t>
            </a:r>
            <a:r>
              <a:rPr lang="en-US" altLang="ja-JP" dirty="0" smtClean="0">
                <a:solidFill>
                  <a:schemeClr val="tx1">
                    <a:lumMod val="75000"/>
                    <a:lumOff val="25000"/>
                  </a:schemeClr>
                </a:solidFill>
                <a:latin typeface="メイリオ"/>
                <a:ea typeface="メイリオ"/>
                <a:cs typeface="メイリオ"/>
              </a:rPr>
              <a:t/>
            </a:r>
            <a:br>
              <a:rPr lang="en-US" altLang="ja-JP" dirty="0" smtClean="0">
                <a:solidFill>
                  <a:schemeClr val="tx1">
                    <a:lumMod val="75000"/>
                    <a:lumOff val="25000"/>
                  </a:schemeClr>
                </a:solidFill>
                <a:latin typeface="メイリオ"/>
                <a:ea typeface="メイリオ"/>
                <a:cs typeface="メイリオ"/>
              </a:rPr>
            </a:br>
            <a:r>
              <a:rPr lang="ja-JP" altLang="en-US" dirty="0" smtClean="0">
                <a:solidFill>
                  <a:schemeClr val="tx1">
                    <a:lumMod val="75000"/>
                    <a:lumOff val="25000"/>
                  </a:schemeClr>
                </a:solidFill>
                <a:latin typeface="メイリオ"/>
                <a:ea typeface="メイリオ"/>
                <a:cs typeface="メイリオ"/>
              </a:rPr>
              <a:t>　 </a:t>
            </a:r>
            <a:r>
              <a:rPr lang="en-US" altLang="ja-JP" dirty="0" smtClean="0">
                <a:solidFill>
                  <a:schemeClr val="tx1">
                    <a:lumMod val="75000"/>
                    <a:lumOff val="25000"/>
                  </a:schemeClr>
                </a:solidFill>
                <a:latin typeface="メイリオ"/>
                <a:ea typeface="メイリオ"/>
                <a:cs typeface="メイリオ"/>
              </a:rPr>
              <a:t>(</a:t>
            </a:r>
            <a:r>
              <a:rPr lang="ja-JP" altLang="en-US" dirty="0" smtClean="0">
                <a:solidFill>
                  <a:schemeClr val="tx1">
                    <a:lumMod val="75000"/>
                    <a:lumOff val="25000"/>
                  </a:schemeClr>
                </a:solidFill>
                <a:latin typeface="メイリオ"/>
                <a:ea typeface="メイリオ"/>
                <a:cs typeface="メイリオ"/>
              </a:rPr>
              <a:t>公共機関・病院などの医療系リンク</a:t>
            </a:r>
            <a:r>
              <a:rPr lang="en-US" altLang="ja-JP" dirty="0" smtClean="0">
                <a:solidFill>
                  <a:schemeClr val="tx1">
                    <a:lumMod val="75000"/>
                    <a:lumOff val="25000"/>
                  </a:schemeClr>
                </a:solidFill>
                <a:latin typeface="メイリオ"/>
                <a:ea typeface="メイリオ"/>
                <a:cs typeface="メイリオ"/>
              </a:rPr>
              <a:t>)</a:t>
            </a:r>
            <a:br>
              <a:rPr lang="en-US" altLang="ja-JP" dirty="0" smtClean="0">
                <a:solidFill>
                  <a:schemeClr val="tx1">
                    <a:lumMod val="75000"/>
                    <a:lumOff val="25000"/>
                  </a:schemeClr>
                </a:solidFill>
                <a:latin typeface="メイリオ"/>
                <a:ea typeface="メイリオ"/>
                <a:cs typeface="メイリオ"/>
              </a:rPr>
            </a:br>
            <a:endParaRPr lang="en-US" altLang="ja-JP" dirty="0" smtClean="0">
              <a:solidFill>
                <a:schemeClr val="tx1">
                  <a:lumMod val="75000"/>
                  <a:lumOff val="25000"/>
                </a:schemeClr>
              </a:solidFill>
              <a:latin typeface="メイリオ"/>
              <a:ea typeface="メイリオ"/>
              <a:cs typeface="メイリオ"/>
            </a:endParaRPr>
          </a:p>
          <a:p>
            <a:r>
              <a:rPr lang="ja-JP" altLang="en-US" dirty="0" smtClean="0">
                <a:solidFill>
                  <a:schemeClr val="tx1">
                    <a:lumMod val="75000"/>
                    <a:lumOff val="25000"/>
                  </a:schemeClr>
                </a:solidFill>
                <a:latin typeface="メイリオ"/>
                <a:ea typeface="メイリオ"/>
                <a:cs typeface="メイリオ"/>
              </a:rPr>
              <a:t>・</a:t>
            </a:r>
            <a:r>
              <a:rPr lang="ja-JP" altLang="en-US" b="1" dirty="0" smtClean="0">
                <a:solidFill>
                  <a:srgbClr val="FF0000"/>
                </a:solidFill>
                <a:latin typeface="メイリオ"/>
                <a:ea typeface="メイリオ"/>
                <a:cs typeface="メイリオ"/>
              </a:rPr>
              <a:t>定期的にオリジナルコンテンツページ</a:t>
            </a:r>
            <a:r>
              <a:rPr lang="en-US" altLang="ja-JP" b="1" dirty="0" smtClean="0">
                <a:solidFill>
                  <a:srgbClr val="FF0000"/>
                </a:solidFill>
                <a:latin typeface="メイリオ"/>
                <a:ea typeface="メイリオ"/>
                <a:cs typeface="メイリオ"/>
              </a:rPr>
              <a:t/>
            </a:r>
            <a:br>
              <a:rPr lang="en-US" altLang="ja-JP" b="1" dirty="0" smtClean="0">
                <a:solidFill>
                  <a:srgbClr val="FF0000"/>
                </a:solidFill>
                <a:latin typeface="メイリオ"/>
                <a:ea typeface="メイリオ"/>
                <a:cs typeface="メイリオ"/>
              </a:rPr>
            </a:br>
            <a:r>
              <a:rPr lang="ja-JP" altLang="en-US" dirty="0" smtClean="0">
                <a:solidFill>
                  <a:schemeClr val="tx1">
                    <a:lumMod val="75000"/>
                    <a:lumOff val="25000"/>
                  </a:schemeClr>
                </a:solidFill>
                <a:latin typeface="メイリオ"/>
                <a:ea typeface="メイリオ"/>
                <a:cs typeface="メイリオ"/>
              </a:rPr>
              <a:t>　を多くつくり、</a:t>
            </a:r>
            <a:r>
              <a:rPr lang="ja-JP" altLang="en-US" b="1" dirty="0" smtClean="0">
                <a:solidFill>
                  <a:srgbClr val="FF0000"/>
                </a:solidFill>
                <a:latin typeface="メイリオ"/>
                <a:ea typeface="メイリオ"/>
                <a:cs typeface="メイリオ"/>
              </a:rPr>
              <a:t>更新</a:t>
            </a:r>
            <a:r>
              <a:rPr lang="ja-JP" altLang="en-US" dirty="0" smtClean="0">
                <a:solidFill>
                  <a:schemeClr val="tx1">
                    <a:lumMod val="75000"/>
                    <a:lumOff val="25000"/>
                  </a:schemeClr>
                </a:solidFill>
                <a:latin typeface="メイリオ"/>
                <a:ea typeface="メイリオ"/>
                <a:cs typeface="メイリオ"/>
              </a:rPr>
              <a:t>する。</a:t>
            </a:r>
            <a:endParaRPr lang="en-US" altLang="ja-JP" dirty="0" smtClean="0">
              <a:solidFill>
                <a:schemeClr val="tx1">
                  <a:lumMod val="75000"/>
                  <a:lumOff val="25000"/>
                </a:schemeClr>
              </a:solidFill>
              <a:latin typeface="メイリオ"/>
              <a:ea typeface="メイリオ"/>
              <a:cs typeface="メイリオ"/>
            </a:endParaRPr>
          </a:p>
          <a:p>
            <a:endParaRPr lang="en-US" altLang="ja-JP" dirty="0">
              <a:solidFill>
                <a:schemeClr val="tx1">
                  <a:lumMod val="75000"/>
                  <a:lumOff val="25000"/>
                </a:schemeClr>
              </a:solidFill>
              <a:latin typeface="メイリオ"/>
              <a:ea typeface="メイリオ"/>
              <a:cs typeface="メイリオ"/>
            </a:endParaRPr>
          </a:p>
          <a:p>
            <a:r>
              <a:rPr lang="ja-JP" altLang="en-US" dirty="0" smtClean="0">
                <a:solidFill>
                  <a:schemeClr val="tx1">
                    <a:lumMod val="75000"/>
                    <a:lumOff val="25000"/>
                  </a:schemeClr>
                </a:solidFill>
                <a:latin typeface="メイリオ"/>
                <a:ea typeface="メイリオ"/>
                <a:cs typeface="メイリオ"/>
              </a:rPr>
              <a:t>・</a:t>
            </a:r>
            <a:r>
              <a:rPr lang="ja-JP" altLang="en-US" b="1" dirty="0" smtClean="0">
                <a:solidFill>
                  <a:srgbClr val="FF0000"/>
                </a:solidFill>
                <a:latin typeface="メイリオ"/>
                <a:ea typeface="メイリオ"/>
                <a:cs typeface="メイリオ"/>
              </a:rPr>
              <a:t>正しい文書構造</a:t>
            </a:r>
            <a:r>
              <a:rPr lang="ja-JP" altLang="en-US" dirty="0" smtClean="0">
                <a:solidFill>
                  <a:schemeClr val="tx1">
                    <a:lumMod val="75000"/>
                    <a:lumOff val="25000"/>
                  </a:schemeClr>
                </a:solidFill>
                <a:latin typeface="メイリオ"/>
                <a:ea typeface="メイリオ"/>
                <a:cs typeface="メイリオ"/>
              </a:rPr>
              <a:t>で</a:t>
            </a:r>
            <a:r>
              <a:rPr lang="en-US" altLang="ja-JP" dirty="0" smtClean="0">
                <a:solidFill>
                  <a:schemeClr val="tx1">
                    <a:lumMod val="75000"/>
                    <a:lumOff val="25000"/>
                  </a:schemeClr>
                </a:solidFill>
                <a:latin typeface="メイリオ"/>
                <a:ea typeface="メイリオ"/>
                <a:cs typeface="メイリオ"/>
              </a:rPr>
              <a:t>HP</a:t>
            </a:r>
            <a:r>
              <a:rPr lang="ja-JP" altLang="en-US" dirty="0" smtClean="0">
                <a:solidFill>
                  <a:schemeClr val="tx1">
                    <a:lumMod val="75000"/>
                    <a:lumOff val="25000"/>
                  </a:schemeClr>
                </a:solidFill>
                <a:latin typeface="メイリオ"/>
                <a:ea typeface="メイリオ"/>
                <a:cs typeface="メイリオ"/>
              </a:rPr>
              <a:t>を制作する</a:t>
            </a:r>
            <a:r>
              <a:rPr lang="en-US" altLang="ja-JP" dirty="0" smtClean="0">
                <a:solidFill>
                  <a:schemeClr val="tx1">
                    <a:lumMod val="75000"/>
                    <a:lumOff val="25000"/>
                  </a:schemeClr>
                </a:solidFill>
                <a:latin typeface="メイリオ"/>
                <a:ea typeface="メイリオ"/>
                <a:cs typeface="メイリオ"/>
              </a:rPr>
              <a:t/>
            </a:r>
            <a:br>
              <a:rPr lang="en-US" altLang="ja-JP" dirty="0" smtClean="0">
                <a:solidFill>
                  <a:schemeClr val="tx1">
                    <a:lumMod val="75000"/>
                    <a:lumOff val="25000"/>
                  </a:schemeClr>
                </a:solidFill>
                <a:latin typeface="メイリオ"/>
                <a:ea typeface="メイリオ"/>
                <a:cs typeface="メイリオ"/>
              </a:rPr>
            </a:br>
            <a:r>
              <a:rPr lang="en-US" altLang="ja-JP" dirty="0" smtClean="0">
                <a:solidFill>
                  <a:schemeClr val="tx1">
                    <a:lumMod val="75000"/>
                    <a:lumOff val="25000"/>
                  </a:schemeClr>
                </a:solidFill>
                <a:latin typeface="メイリオ"/>
                <a:ea typeface="メイリオ"/>
                <a:cs typeface="メイリオ"/>
              </a:rPr>
              <a:t/>
            </a:r>
            <a:br>
              <a:rPr lang="en-US" altLang="ja-JP" dirty="0" smtClean="0">
                <a:solidFill>
                  <a:schemeClr val="tx1">
                    <a:lumMod val="75000"/>
                    <a:lumOff val="25000"/>
                  </a:schemeClr>
                </a:solidFill>
                <a:latin typeface="メイリオ"/>
                <a:ea typeface="メイリオ"/>
                <a:cs typeface="メイリオ"/>
              </a:rPr>
            </a:br>
            <a:r>
              <a:rPr lang="ja-JP" altLang="en-US" dirty="0" smtClean="0">
                <a:solidFill>
                  <a:schemeClr val="tx1">
                    <a:lumMod val="75000"/>
                    <a:lumOff val="25000"/>
                  </a:schemeClr>
                </a:solidFill>
                <a:latin typeface="メイリオ"/>
                <a:ea typeface="メイリオ"/>
                <a:cs typeface="メイリオ"/>
              </a:rPr>
              <a:t>・</a:t>
            </a:r>
            <a:r>
              <a:rPr lang="ja-JP" altLang="en-US" b="1" dirty="0" smtClean="0">
                <a:solidFill>
                  <a:srgbClr val="FF0000"/>
                </a:solidFill>
                <a:latin typeface="メイリオ"/>
                <a:ea typeface="メイリオ"/>
                <a:cs typeface="メイリオ"/>
              </a:rPr>
              <a:t>スマホ対応</a:t>
            </a:r>
            <a:r>
              <a:rPr lang="ja-JP" altLang="en-US" dirty="0" smtClean="0">
                <a:solidFill>
                  <a:schemeClr val="tx1">
                    <a:lumMod val="75000"/>
                    <a:lumOff val="25000"/>
                  </a:schemeClr>
                </a:solidFill>
                <a:latin typeface="メイリオ"/>
                <a:ea typeface="メイリオ"/>
                <a:cs typeface="メイリオ"/>
              </a:rPr>
              <a:t>しているサイト制作をする</a:t>
            </a:r>
            <a:endParaRPr kumimoji="1" lang="en-US" altLang="ja-JP" dirty="0">
              <a:solidFill>
                <a:schemeClr val="tx1">
                  <a:lumMod val="75000"/>
                  <a:lumOff val="25000"/>
                </a:schemeClr>
              </a:solidFill>
              <a:latin typeface="メイリオ"/>
              <a:ea typeface="メイリオ"/>
              <a:cs typeface="メイリオ"/>
            </a:endParaRPr>
          </a:p>
          <a:p>
            <a:endParaRPr kumimoji="1" lang="ja-JP" altLang="en-US" dirty="0">
              <a:solidFill>
                <a:schemeClr val="tx1">
                  <a:lumMod val="75000"/>
                  <a:lumOff val="25000"/>
                </a:schemeClr>
              </a:solidFill>
              <a:latin typeface="メイリオ"/>
              <a:ea typeface="メイリオ"/>
              <a:cs typeface="メイリオ"/>
            </a:endParaRPr>
          </a:p>
        </p:txBody>
      </p:sp>
      <p:sp>
        <p:nvSpPr>
          <p:cNvPr id="12" name="テキスト ボックス 11"/>
          <p:cNvSpPr txBox="1"/>
          <p:nvPr/>
        </p:nvSpPr>
        <p:spPr>
          <a:xfrm>
            <a:off x="4211960" y="3501008"/>
            <a:ext cx="504056" cy="400110"/>
          </a:xfrm>
          <a:prstGeom prst="rect">
            <a:avLst/>
          </a:prstGeom>
          <a:noFill/>
        </p:spPr>
        <p:txBody>
          <a:bodyPr wrap="square" rtlCol="0">
            <a:spAutoFit/>
          </a:bodyPr>
          <a:lstStyle/>
          <a:p>
            <a:r>
              <a:rPr kumimoji="1" lang="en-US" altLang="ja-JP" sz="2000" dirty="0" smtClean="0">
                <a:solidFill>
                  <a:schemeClr val="tx1">
                    <a:lumMod val="75000"/>
                    <a:lumOff val="25000"/>
                  </a:schemeClr>
                </a:solidFill>
                <a:latin typeface="メイリオ"/>
                <a:ea typeface="メイリオ"/>
                <a:cs typeface="メイリオ"/>
              </a:rPr>
              <a:t>⇒</a:t>
            </a:r>
            <a:endParaRPr kumimoji="1" lang="ja-JP" altLang="en-US" sz="2000" dirty="0">
              <a:solidFill>
                <a:schemeClr val="tx1">
                  <a:lumMod val="75000"/>
                  <a:lumOff val="25000"/>
                </a:schemeClr>
              </a:solidFill>
              <a:latin typeface="メイリオ"/>
              <a:ea typeface="メイリオ"/>
              <a:cs typeface="メイリオ"/>
            </a:endParaRPr>
          </a:p>
        </p:txBody>
      </p:sp>
      <p:sp>
        <p:nvSpPr>
          <p:cNvPr id="13" name="テキスト ボックス 12"/>
          <p:cNvSpPr txBox="1"/>
          <p:nvPr/>
        </p:nvSpPr>
        <p:spPr>
          <a:xfrm>
            <a:off x="4211960" y="4253026"/>
            <a:ext cx="512440" cy="400110"/>
          </a:xfrm>
          <a:prstGeom prst="rect">
            <a:avLst/>
          </a:prstGeom>
          <a:noFill/>
        </p:spPr>
        <p:txBody>
          <a:bodyPr wrap="square" rtlCol="0">
            <a:spAutoFit/>
          </a:bodyPr>
          <a:lstStyle/>
          <a:p>
            <a:r>
              <a:rPr kumimoji="1" lang="en-US" altLang="ja-JP" sz="2000" dirty="0" smtClean="0">
                <a:solidFill>
                  <a:schemeClr val="tx1">
                    <a:lumMod val="75000"/>
                    <a:lumOff val="25000"/>
                  </a:schemeClr>
                </a:solidFill>
                <a:latin typeface="メイリオ"/>
                <a:ea typeface="メイリオ"/>
                <a:cs typeface="メイリオ"/>
              </a:rPr>
              <a:t>⇒</a:t>
            </a:r>
            <a:endParaRPr kumimoji="1" lang="ja-JP" altLang="en-US" sz="2000" dirty="0">
              <a:solidFill>
                <a:schemeClr val="tx1">
                  <a:lumMod val="75000"/>
                  <a:lumOff val="25000"/>
                </a:schemeClr>
              </a:solidFill>
              <a:latin typeface="メイリオ"/>
              <a:ea typeface="メイリオ"/>
              <a:cs typeface="メイリオ"/>
            </a:endParaRPr>
          </a:p>
        </p:txBody>
      </p:sp>
      <p:sp>
        <p:nvSpPr>
          <p:cNvPr id="14" name="テキスト ボックス 13"/>
          <p:cNvSpPr txBox="1"/>
          <p:nvPr/>
        </p:nvSpPr>
        <p:spPr>
          <a:xfrm>
            <a:off x="4211960" y="5117122"/>
            <a:ext cx="512440" cy="400110"/>
          </a:xfrm>
          <a:prstGeom prst="rect">
            <a:avLst/>
          </a:prstGeom>
          <a:noFill/>
        </p:spPr>
        <p:txBody>
          <a:bodyPr wrap="square" rtlCol="0">
            <a:spAutoFit/>
          </a:bodyPr>
          <a:lstStyle/>
          <a:p>
            <a:r>
              <a:rPr kumimoji="1" lang="en-US" altLang="ja-JP" sz="2000" dirty="0" smtClean="0">
                <a:solidFill>
                  <a:schemeClr val="tx1">
                    <a:lumMod val="75000"/>
                    <a:lumOff val="25000"/>
                  </a:schemeClr>
                </a:solidFill>
                <a:latin typeface="メイリオ"/>
                <a:ea typeface="メイリオ"/>
                <a:cs typeface="メイリオ"/>
              </a:rPr>
              <a:t>⇒</a:t>
            </a:r>
            <a:endParaRPr kumimoji="1" lang="ja-JP" altLang="en-US" sz="2000" dirty="0">
              <a:solidFill>
                <a:schemeClr val="tx1">
                  <a:lumMod val="75000"/>
                  <a:lumOff val="25000"/>
                </a:schemeClr>
              </a:solidFill>
              <a:latin typeface="メイリオ"/>
              <a:ea typeface="メイリオ"/>
              <a:cs typeface="メイリオ"/>
            </a:endParaRPr>
          </a:p>
        </p:txBody>
      </p:sp>
      <p:sp>
        <p:nvSpPr>
          <p:cNvPr id="15" name="テキスト ボックス 14"/>
          <p:cNvSpPr txBox="1"/>
          <p:nvPr/>
        </p:nvSpPr>
        <p:spPr>
          <a:xfrm>
            <a:off x="4211960" y="5661248"/>
            <a:ext cx="512440" cy="400110"/>
          </a:xfrm>
          <a:prstGeom prst="rect">
            <a:avLst/>
          </a:prstGeom>
          <a:noFill/>
        </p:spPr>
        <p:txBody>
          <a:bodyPr wrap="square" rtlCol="0">
            <a:spAutoFit/>
          </a:bodyPr>
          <a:lstStyle/>
          <a:p>
            <a:r>
              <a:rPr kumimoji="1" lang="en-US" altLang="ja-JP" sz="2000" dirty="0" smtClean="0">
                <a:solidFill>
                  <a:schemeClr val="tx1">
                    <a:lumMod val="75000"/>
                    <a:lumOff val="25000"/>
                  </a:schemeClr>
                </a:solidFill>
                <a:latin typeface="メイリオ"/>
                <a:ea typeface="メイリオ"/>
                <a:cs typeface="メイリオ"/>
              </a:rPr>
              <a:t>⇒</a:t>
            </a:r>
            <a:endParaRPr kumimoji="1" lang="ja-JP" altLang="en-US" sz="20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31625524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294967295"/>
          </p:nvPr>
        </p:nvSpPr>
        <p:spPr>
          <a:xfrm>
            <a:off x="7010400" y="6492875"/>
            <a:ext cx="2133600" cy="365125"/>
          </a:xfrm>
        </p:spPr>
        <p:txBody>
          <a:bodyPr/>
          <a:lstStyle/>
          <a:p>
            <a:fld id="{7139349A-489C-42DD-B6F1-5C6E1774FBC8}" type="slidenum">
              <a:rPr lang="ja-JP" altLang="en-US" smtClean="0"/>
              <a:pPr/>
              <a:t>8</a:t>
            </a:fld>
            <a:endParaRPr lang="ja-JP" altLang="en-US" dirty="0"/>
          </a:p>
        </p:txBody>
      </p:sp>
      <p:cxnSp>
        <p:nvCxnSpPr>
          <p:cNvPr id="5" name="直線コネクタ 4"/>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323528" y="260648"/>
            <a:ext cx="5616624" cy="523220"/>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メイリオ"/>
                <a:ea typeface="メイリオ"/>
                <a:cs typeface="メイリオ"/>
              </a:rPr>
              <a:t>よく調べられる検索キーワード</a:t>
            </a:r>
            <a:endParaRPr kumimoji="1" lang="ja-JP" altLang="en-US" sz="2800" b="1" dirty="0">
              <a:solidFill>
                <a:schemeClr val="tx1">
                  <a:lumMod val="75000"/>
                  <a:lumOff val="25000"/>
                </a:schemeClr>
              </a:solidFill>
              <a:latin typeface="メイリオ"/>
              <a:ea typeface="メイリオ"/>
              <a:cs typeface="メイリオ"/>
            </a:endParaRPr>
          </a:p>
        </p:txBody>
      </p:sp>
      <p:sp>
        <p:nvSpPr>
          <p:cNvPr id="18" name="テキスト ボックス 17"/>
          <p:cNvSpPr txBox="1"/>
          <p:nvPr/>
        </p:nvSpPr>
        <p:spPr>
          <a:xfrm>
            <a:off x="377576" y="1129202"/>
            <a:ext cx="8586912" cy="523220"/>
          </a:xfrm>
          <a:prstGeom prst="rect">
            <a:avLst/>
          </a:prstGeom>
          <a:noFill/>
        </p:spPr>
        <p:txBody>
          <a:bodyPr wrap="square" rtlCol="0">
            <a:spAutoFit/>
          </a:bodyPr>
          <a:lstStyle/>
          <a:p>
            <a:r>
              <a:rPr kumimoji="1" lang="ja-JP" altLang="en-US" sz="2800" b="1" dirty="0" smtClean="0">
                <a:solidFill>
                  <a:schemeClr val="tx1">
                    <a:lumMod val="75000"/>
                    <a:lumOff val="25000"/>
                  </a:schemeClr>
                </a:solidFill>
                <a:latin typeface="メイリオ"/>
                <a:ea typeface="メイリオ"/>
                <a:cs typeface="メイリオ"/>
              </a:rPr>
              <a:t>患者さんが医療機関を探す時の検索パターンは３つ</a:t>
            </a:r>
            <a:endParaRPr kumimoji="1" lang="ja-JP" altLang="en-US" sz="2800" b="1" dirty="0">
              <a:solidFill>
                <a:schemeClr val="tx1">
                  <a:lumMod val="75000"/>
                  <a:lumOff val="25000"/>
                </a:schemeClr>
              </a:solidFill>
              <a:latin typeface="メイリオ"/>
              <a:ea typeface="メイリオ"/>
              <a:cs typeface="メイリオ"/>
            </a:endParaRPr>
          </a:p>
        </p:txBody>
      </p:sp>
      <p:sp>
        <p:nvSpPr>
          <p:cNvPr id="24" name="テキスト ボックス 23"/>
          <p:cNvSpPr txBox="1"/>
          <p:nvPr/>
        </p:nvSpPr>
        <p:spPr>
          <a:xfrm>
            <a:off x="251520" y="1700808"/>
            <a:ext cx="8928992" cy="4708981"/>
          </a:xfrm>
          <a:prstGeom prst="rect">
            <a:avLst/>
          </a:prstGeom>
          <a:noFill/>
        </p:spPr>
        <p:txBody>
          <a:bodyPr wrap="square" rtlCol="0">
            <a:spAutoFit/>
          </a:bodyPr>
          <a:lstStyle/>
          <a:p>
            <a:r>
              <a:rPr lang="en-US" altLang="ja-JP" sz="3200" b="1" dirty="0" smtClean="0">
                <a:solidFill>
                  <a:srgbClr val="3366FF"/>
                </a:solidFill>
                <a:latin typeface="メイリオ"/>
                <a:ea typeface="メイリオ"/>
                <a:cs typeface="メイリオ"/>
              </a:rPr>
              <a:t>①</a:t>
            </a:r>
            <a:r>
              <a:rPr lang="ja-JP" altLang="en-US" sz="3200" b="1" dirty="0" smtClean="0">
                <a:solidFill>
                  <a:srgbClr val="3366FF"/>
                </a:solidFill>
                <a:latin typeface="メイリオ"/>
                <a:ea typeface="メイリオ"/>
                <a:cs typeface="メイリオ"/>
              </a:rPr>
              <a:t>歯科医院名</a:t>
            </a:r>
            <a:r>
              <a:rPr lang="ja-JP" altLang="en-US" sz="32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ex.</a:t>
            </a:r>
            <a:r>
              <a:rPr lang="ja-JP" altLang="en-US" dirty="0" smtClean="0">
                <a:solidFill>
                  <a:schemeClr val="tx1">
                    <a:lumMod val="75000"/>
                    <a:lumOff val="25000"/>
                  </a:schemeClr>
                </a:solidFill>
                <a:latin typeface="メイリオ"/>
                <a:ea typeface="メイリオ"/>
                <a:cs typeface="メイリオ"/>
              </a:rPr>
              <a:t>「方南町</a:t>
            </a:r>
            <a:r>
              <a:rPr lang="en-US" altLang="ja-JP" dirty="0" smtClean="0">
                <a:solidFill>
                  <a:schemeClr val="tx1">
                    <a:lumMod val="75000"/>
                    <a:lumOff val="25000"/>
                  </a:schemeClr>
                </a:solidFill>
                <a:latin typeface="メイリオ"/>
                <a:ea typeface="メイリオ"/>
                <a:cs typeface="メイリオ"/>
              </a:rPr>
              <a:t>○○</a:t>
            </a:r>
            <a:r>
              <a:rPr lang="ja-JP" altLang="en-US" dirty="0" smtClean="0">
                <a:solidFill>
                  <a:schemeClr val="tx1">
                    <a:lumMod val="75000"/>
                    <a:lumOff val="25000"/>
                  </a:schemeClr>
                </a:solidFill>
                <a:latin typeface="メイリオ"/>
                <a:ea typeface="メイリオ"/>
                <a:cs typeface="メイリオ"/>
              </a:rPr>
              <a:t>歯科クリニック」</a:t>
            </a:r>
            <a:r>
              <a:rPr lang="en-US" altLang="ja-JP" sz="2000" dirty="0" smtClean="0">
                <a:solidFill>
                  <a:schemeClr val="tx1">
                    <a:lumMod val="75000"/>
                    <a:lumOff val="25000"/>
                  </a:schemeClr>
                </a:solidFill>
                <a:latin typeface="メイリオ"/>
                <a:ea typeface="メイリオ"/>
                <a:cs typeface="メイリオ"/>
              </a:rPr>
              <a:t/>
            </a:r>
            <a:br>
              <a:rPr lang="en-US" altLang="ja-JP" sz="2000" dirty="0" smtClean="0">
                <a:solidFill>
                  <a:schemeClr val="tx1">
                    <a:lumMod val="75000"/>
                    <a:lumOff val="25000"/>
                  </a:schemeClr>
                </a:solidFill>
                <a:latin typeface="メイリオ"/>
                <a:ea typeface="メイリオ"/>
                <a:cs typeface="メイリオ"/>
              </a:rPr>
            </a:br>
            <a:r>
              <a:rPr lang="ja-JP" altLang="en-US" sz="20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検索数の全体の</a:t>
            </a:r>
            <a:r>
              <a:rPr lang="en-US" altLang="ja-JP" sz="2800" b="1" dirty="0" smtClean="0">
                <a:solidFill>
                  <a:srgbClr val="3366FF"/>
                </a:solidFill>
                <a:latin typeface="メイリオ"/>
                <a:ea typeface="メイリオ"/>
                <a:cs typeface="メイリオ"/>
              </a:rPr>
              <a:t>30</a:t>
            </a:r>
            <a:r>
              <a:rPr lang="ja-JP" altLang="en-US" sz="2800" b="1" dirty="0" smtClean="0">
                <a:solidFill>
                  <a:srgbClr val="3366FF"/>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程</a:t>
            </a:r>
            <a:r>
              <a:rPr lang="en-US" altLang="ja-JP" sz="2000" dirty="0" smtClean="0">
                <a:solidFill>
                  <a:schemeClr val="tx1">
                    <a:lumMod val="75000"/>
                    <a:lumOff val="25000"/>
                  </a:schemeClr>
                </a:solidFill>
                <a:latin typeface="メイリオ"/>
                <a:ea typeface="メイリオ"/>
                <a:cs typeface="メイリオ"/>
              </a:rPr>
              <a:t/>
            </a:r>
            <a:br>
              <a:rPr lang="en-US" altLang="ja-JP" sz="2000" dirty="0" smtClean="0">
                <a:solidFill>
                  <a:schemeClr val="tx1">
                    <a:lumMod val="75000"/>
                    <a:lumOff val="25000"/>
                  </a:schemeClr>
                </a:solidFill>
                <a:latin typeface="メイリオ"/>
                <a:ea typeface="メイリオ"/>
                <a:cs typeface="メイリオ"/>
              </a:rPr>
            </a:br>
            <a:endParaRPr lang="en-US" altLang="ja-JP" sz="2000" dirty="0" smtClean="0">
              <a:solidFill>
                <a:srgbClr val="008000"/>
              </a:solidFill>
              <a:latin typeface="メイリオ"/>
              <a:ea typeface="メイリオ"/>
              <a:cs typeface="メイリオ"/>
            </a:endParaRPr>
          </a:p>
          <a:p>
            <a:r>
              <a:rPr lang="en-US" altLang="ja-JP" sz="3200" b="1" dirty="0" smtClean="0">
                <a:solidFill>
                  <a:srgbClr val="008000"/>
                </a:solidFill>
                <a:latin typeface="メイリオ"/>
                <a:ea typeface="メイリオ"/>
                <a:cs typeface="メイリオ"/>
              </a:rPr>
              <a:t>②</a:t>
            </a:r>
            <a:r>
              <a:rPr lang="ja-JP" altLang="en-US" sz="3200" b="1" dirty="0" smtClean="0">
                <a:solidFill>
                  <a:srgbClr val="008000"/>
                </a:solidFill>
                <a:latin typeface="メイリオ"/>
                <a:ea typeface="メイリオ"/>
                <a:cs typeface="メイリオ"/>
              </a:rPr>
              <a:t>診療科目＋地名</a:t>
            </a:r>
            <a:r>
              <a:rPr lang="ja-JP" altLang="en-US" sz="32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ex.</a:t>
            </a:r>
            <a:r>
              <a:rPr lang="ja-JP" altLang="en-US" dirty="0" smtClean="0">
                <a:solidFill>
                  <a:schemeClr val="tx1">
                    <a:lumMod val="75000"/>
                    <a:lumOff val="25000"/>
                  </a:schemeClr>
                </a:solidFill>
                <a:latin typeface="メイリオ"/>
                <a:ea typeface="メイリオ"/>
                <a:cs typeface="メイリオ"/>
              </a:rPr>
              <a:t>「方南町　歯医者」</a:t>
            </a:r>
            <a:r>
              <a:rPr lang="en-US" altLang="ja-JP" sz="1600" dirty="0" smtClean="0">
                <a:solidFill>
                  <a:schemeClr val="tx1">
                    <a:lumMod val="75000"/>
                    <a:lumOff val="25000"/>
                  </a:schemeClr>
                </a:solidFill>
                <a:latin typeface="メイリオ"/>
                <a:ea typeface="メイリオ"/>
                <a:cs typeface="メイリオ"/>
              </a:rPr>
              <a:t>←</a:t>
            </a:r>
            <a:r>
              <a:rPr lang="ja-JP" altLang="en-US" sz="1600" dirty="0" smtClean="0">
                <a:solidFill>
                  <a:schemeClr val="tx1">
                    <a:lumMod val="75000"/>
                    <a:lumOff val="25000"/>
                  </a:schemeClr>
                </a:solidFill>
                <a:latin typeface="メイリオ"/>
                <a:ea typeface="メイリオ"/>
                <a:cs typeface="メイリオ"/>
              </a:rPr>
              <a:t>先ほどの検索分析</a:t>
            </a:r>
            <a:endParaRPr lang="en-US" altLang="ja-JP" sz="1600" dirty="0" smtClean="0">
              <a:solidFill>
                <a:schemeClr val="tx1">
                  <a:lumMod val="75000"/>
                  <a:lumOff val="25000"/>
                </a:schemeClr>
              </a:solidFill>
              <a:latin typeface="メイリオ"/>
              <a:ea typeface="メイリオ"/>
              <a:cs typeface="メイリオ"/>
            </a:endParaRPr>
          </a:p>
          <a:p>
            <a:r>
              <a:rPr lang="ja-JP" altLang="en-US" sz="20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検索数の全体の</a:t>
            </a:r>
            <a:r>
              <a:rPr lang="en-US" altLang="ja-JP" sz="2800" b="1" dirty="0" smtClean="0">
                <a:solidFill>
                  <a:srgbClr val="008000"/>
                </a:solidFill>
                <a:latin typeface="メイリオ"/>
                <a:ea typeface="メイリオ"/>
                <a:cs typeface="メイリオ"/>
              </a:rPr>
              <a:t>20</a:t>
            </a:r>
            <a:r>
              <a:rPr lang="ja-JP" altLang="en-US" sz="2800" b="1" dirty="0" smtClean="0">
                <a:solidFill>
                  <a:srgbClr val="008000"/>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程</a:t>
            </a:r>
            <a:endParaRPr lang="en-US" altLang="ja-JP" sz="2000" dirty="0">
              <a:solidFill>
                <a:schemeClr val="tx1">
                  <a:lumMod val="75000"/>
                  <a:lumOff val="25000"/>
                </a:schemeClr>
              </a:solidFill>
              <a:latin typeface="メイリオ"/>
              <a:ea typeface="メイリオ"/>
              <a:cs typeface="メイリオ"/>
            </a:endParaRPr>
          </a:p>
          <a:p>
            <a:endParaRPr lang="en-US" altLang="ja-JP" sz="2000" dirty="0" smtClean="0">
              <a:solidFill>
                <a:schemeClr val="tx1">
                  <a:lumMod val="75000"/>
                  <a:lumOff val="25000"/>
                </a:schemeClr>
              </a:solidFill>
              <a:latin typeface="メイリオ"/>
              <a:ea typeface="メイリオ"/>
              <a:cs typeface="メイリオ"/>
            </a:endParaRPr>
          </a:p>
          <a:p>
            <a:r>
              <a:rPr lang="en-US" altLang="ja-JP" sz="3200" b="1" dirty="0" smtClean="0">
                <a:solidFill>
                  <a:srgbClr val="FF0000"/>
                </a:solidFill>
                <a:latin typeface="メイリオ"/>
                <a:ea typeface="メイリオ"/>
                <a:cs typeface="メイリオ"/>
              </a:rPr>
              <a:t>③</a:t>
            </a:r>
            <a:r>
              <a:rPr lang="ja-JP" altLang="en-US" sz="3200" b="1" dirty="0" smtClean="0">
                <a:solidFill>
                  <a:srgbClr val="FF0000"/>
                </a:solidFill>
                <a:latin typeface="メイリオ"/>
                <a:ea typeface="メイリオ"/>
                <a:cs typeface="メイリオ"/>
              </a:rPr>
              <a:t>その他</a:t>
            </a:r>
            <a:r>
              <a:rPr lang="ja-JP" altLang="en-US" sz="32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ex.</a:t>
            </a:r>
            <a:r>
              <a:rPr lang="ja-JP" altLang="en-US" dirty="0" smtClean="0">
                <a:solidFill>
                  <a:schemeClr val="tx1">
                    <a:lumMod val="75000"/>
                    <a:lumOff val="25000"/>
                  </a:schemeClr>
                </a:solidFill>
                <a:latin typeface="メイリオ"/>
                <a:ea typeface="メイリオ"/>
                <a:cs typeface="メイリオ"/>
              </a:rPr>
              <a:t>「歯がしみる　方南町　歯医者　等</a:t>
            </a:r>
            <a:r>
              <a:rPr lang="ja-JP" altLang="en-US" dirty="0">
                <a:solidFill>
                  <a:schemeClr val="tx1">
                    <a:lumMod val="75000"/>
                    <a:lumOff val="25000"/>
                  </a:schemeClr>
                </a:solidFill>
                <a:latin typeface="メイリオ"/>
                <a:ea typeface="メイリオ"/>
                <a:cs typeface="メイリオ"/>
              </a:rPr>
              <a:t>」</a:t>
            </a:r>
            <a:endParaRPr lang="en-US" altLang="ja-JP" dirty="0" smtClean="0">
              <a:solidFill>
                <a:schemeClr val="tx1">
                  <a:lumMod val="75000"/>
                  <a:lumOff val="25000"/>
                </a:schemeClr>
              </a:solidFill>
              <a:latin typeface="メイリオ"/>
              <a:ea typeface="メイリオ"/>
              <a:cs typeface="メイリオ"/>
            </a:endParaRPr>
          </a:p>
          <a:p>
            <a:r>
              <a:rPr lang="ja-JP" altLang="en-US" sz="20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検索数の全体の</a:t>
            </a:r>
            <a:r>
              <a:rPr lang="en-US" altLang="ja-JP" sz="2800" b="1" dirty="0" smtClean="0">
                <a:solidFill>
                  <a:srgbClr val="FF0000"/>
                </a:solidFill>
                <a:latin typeface="メイリオ"/>
                <a:ea typeface="メイリオ"/>
                <a:cs typeface="メイリオ"/>
              </a:rPr>
              <a:t>50</a:t>
            </a:r>
            <a:r>
              <a:rPr lang="ja-JP" altLang="en-US" sz="2800" b="1" dirty="0" smtClean="0">
                <a:solidFill>
                  <a:srgbClr val="FF0000"/>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程</a:t>
            </a:r>
            <a:endParaRPr lang="en-US" altLang="ja-JP" sz="2000" dirty="0" smtClean="0">
              <a:solidFill>
                <a:schemeClr val="tx1">
                  <a:lumMod val="75000"/>
                  <a:lumOff val="25000"/>
                </a:schemeClr>
              </a:solidFill>
              <a:latin typeface="メイリオ"/>
              <a:ea typeface="メイリオ"/>
              <a:cs typeface="メイリオ"/>
            </a:endParaRPr>
          </a:p>
          <a:p>
            <a:r>
              <a:rPr lang="en-US" altLang="ja-JP" sz="2000" dirty="0" smtClean="0">
                <a:solidFill>
                  <a:schemeClr val="tx1">
                    <a:lumMod val="75000"/>
                    <a:lumOff val="25000"/>
                  </a:schemeClr>
                </a:solidFill>
                <a:latin typeface="メイリオ"/>
                <a:ea typeface="メイリオ"/>
                <a:cs typeface="メイリオ"/>
              </a:rPr>
              <a:t/>
            </a:r>
            <a:br>
              <a:rPr lang="en-US" altLang="ja-JP" sz="2000" dirty="0" smtClean="0">
                <a:solidFill>
                  <a:schemeClr val="tx1">
                    <a:lumMod val="75000"/>
                    <a:lumOff val="25000"/>
                  </a:schemeClr>
                </a:solidFill>
                <a:latin typeface="メイリオ"/>
                <a:ea typeface="メイリオ"/>
                <a:cs typeface="メイリオ"/>
              </a:rPr>
            </a:br>
            <a:r>
              <a:rPr lang="ja-JP" altLang="en-US" sz="2000" dirty="0" smtClean="0">
                <a:solidFill>
                  <a:schemeClr val="tx1">
                    <a:lumMod val="75000"/>
                    <a:lumOff val="25000"/>
                  </a:schemeClr>
                </a:solidFill>
                <a:latin typeface="メイリオ"/>
                <a:ea typeface="メイリオ"/>
                <a:cs typeface="メイリオ"/>
              </a:rPr>
              <a:t>　１</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病気や症状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）話し言葉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）医療専門用語</a:t>
            </a:r>
            <a:r>
              <a:rPr lang="en-US" altLang="ja-JP" sz="2000" dirty="0" smtClean="0">
                <a:solidFill>
                  <a:schemeClr val="tx1">
                    <a:lumMod val="75000"/>
                    <a:lumOff val="25000"/>
                  </a:schemeClr>
                </a:solidFill>
                <a:latin typeface="メイリオ"/>
                <a:ea typeface="メイリオ"/>
                <a:cs typeface="メイリオ"/>
              </a:rPr>
              <a:t/>
            </a:r>
            <a:br>
              <a:rPr lang="en-US" altLang="ja-JP" sz="2000" dirty="0" smtClean="0">
                <a:solidFill>
                  <a:schemeClr val="tx1">
                    <a:lumMod val="75000"/>
                    <a:lumOff val="25000"/>
                  </a:schemeClr>
                </a:solidFill>
                <a:latin typeface="メイリオ"/>
                <a:ea typeface="メイリオ"/>
                <a:cs typeface="メイリオ"/>
              </a:rPr>
            </a:br>
            <a:r>
              <a:rPr lang="ja-JP" altLang="en-US" sz="2000" dirty="0" smtClean="0">
                <a:solidFill>
                  <a:schemeClr val="tx1">
                    <a:lumMod val="75000"/>
                    <a:lumOff val="25000"/>
                  </a:schemeClr>
                </a:solidFill>
                <a:latin typeface="メイリオ"/>
                <a:ea typeface="メイリオ"/>
                <a:cs typeface="メイリオ"/>
              </a:rPr>
              <a:t>　２</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医療機関の特色　</a:t>
            </a:r>
            <a:r>
              <a:rPr lang="en-US" altLang="ja-JP" sz="2000" dirty="0" smtClean="0">
                <a:solidFill>
                  <a:schemeClr val="tx1">
                    <a:lumMod val="75000"/>
                    <a:lumOff val="25000"/>
                  </a:schemeClr>
                </a:solidFill>
                <a:latin typeface="メイリオ"/>
                <a:ea typeface="メイリオ"/>
                <a:cs typeface="メイリオ"/>
              </a:rPr>
              <a:t>…</a:t>
            </a:r>
            <a:r>
              <a:rPr lang="ja-JP" altLang="en-US" sz="2000" dirty="0" smtClean="0">
                <a:solidFill>
                  <a:schemeClr val="tx1">
                    <a:lumMod val="75000"/>
                    <a:lumOff val="25000"/>
                  </a:schemeClr>
                </a:solidFill>
                <a:latin typeface="メイリオ"/>
                <a:ea typeface="メイリオ"/>
                <a:cs typeface="メイリオ"/>
              </a:rPr>
              <a:t>　診療科目より詳しい内容</a:t>
            </a:r>
            <a:endParaRPr lang="en-US" altLang="ja-JP" sz="2000" dirty="0" smtClean="0">
              <a:solidFill>
                <a:schemeClr val="tx1">
                  <a:lumMod val="75000"/>
                  <a:lumOff val="25000"/>
                </a:schemeClr>
              </a:solidFill>
              <a:latin typeface="メイリオ"/>
              <a:ea typeface="メイリオ"/>
              <a:cs typeface="メイリオ"/>
            </a:endParaRPr>
          </a:p>
          <a:p>
            <a:r>
              <a:rPr lang="ja-JP" altLang="ja-JP" sz="2000" dirty="0">
                <a:solidFill>
                  <a:schemeClr val="tx1">
                    <a:lumMod val="75000"/>
                    <a:lumOff val="25000"/>
                  </a:schemeClr>
                </a:solidFill>
                <a:latin typeface="メイリオ"/>
                <a:ea typeface="メイリオ"/>
                <a:cs typeface="メイリオ"/>
              </a:rPr>
              <a:t>　</a:t>
            </a:r>
            <a:r>
              <a:rPr lang="ja-JP" altLang="en-US" sz="2000" dirty="0" smtClean="0">
                <a:solidFill>
                  <a:schemeClr val="tx1">
                    <a:lumMod val="75000"/>
                    <a:lumOff val="25000"/>
                  </a:schemeClr>
                </a:solidFill>
                <a:latin typeface="メイリオ"/>
                <a:ea typeface="メイリオ"/>
                <a:cs typeface="メイリオ"/>
              </a:rPr>
              <a:t>　　　　　　　　　　　</a:t>
            </a:r>
            <a:r>
              <a:rPr lang="en-US" altLang="ja-JP" sz="2000" dirty="0" smtClean="0">
                <a:solidFill>
                  <a:schemeClr val="tx1">
                    <a:lumMod val="75000"/>
                    <a:lumOff val="25000"/>
                  </a:schemeClr>
                </a:solidFill>
                <a:latin typeface="メイリオ"/>
                <a:ea typeface="メイリオ"/>
                <a:cs typeface="メイリオ"/>
              </a:rPr>
              <a:t> ex.</a:t>
            </a:r>
            <a:r>
              <a:rPr lang="ja-JP" altLang="en-US" sz="2000" dirty="0" smtClean="0">
                <a:solidFill>
                  <a:schemeClr val="tx1">
                    <a:lumMod val="75000"/>
                    <a:lumOff val="25000"/>
                  </a:schemeClr>
                </a:solidFill>
                <a:latin typeface="メイリオ"/>
                <a:ea typeface="メイリオ"/>
                <a:cs typeface="メイリオ"/>
              </a:rPr>
              <a:t>医師の専門分野、受けられる治療・検査</a:t>
            </a:r>
            <a:endParaRPr lang="en-US" altLang="ja-JP" sz="2000" dirty="0">
              <a:solidFill>
                <a:schemeClr val="tx1">
                  <a:lumMod val="75000"/>
                  <a:lumOff val="25000"/>
                </a:schemeClr>
              </a:solidFill>
              <a:latin typeface="メイリオ"/>
              <a:ea typeface="メイリオ"/>
              <a:cs typeface="メイリオ"/>
            </a:endParaRPr>
          </a:p>
        </p:txBody>
      </p:sp>
      <p:cxnSp>
        <p:nvCxnSpPr>
          <p:cNvPr id="4" name="直線コネクタ 3"/>
          <p:cNvCxnSpPr/>
          <p:nvPr/>
        </p:nvCxnSpPr>
        <p:spPr>
          <a:xfrm>
            <a:off x="362807" y="2820210"/>
            <a:ext cx="84249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362807" y="4077072"/>
            <a:ext cx="842493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4428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正方形/長方形 1"/>
          <p:cNvSpPr>
            <a:spLocks noChangeArrowheads="1"/>
          </p:cNvSpPr>
          <p:nvPr/>
        </p:nvSpPr>
        <p:spPr bwMode="auto">
          <a:xfrm>
            <a:off x="2278673" y="3681413"/>
            <a:ext cx="3024554" cy="1116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pic>
        <p:nvPicPr>
          <p:cNvPr id="28674" name="図 6" descr="20160417053902.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50984" y="2578100"/>
            <a:ext cx="6482862"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473320" y="728663"/>
            <a:ext cx="665285" cy="7556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defRPr/>
            </a:pPr>
            <a:r>
              <a:rPr lang="en-US" altLang="ja-JP" sz="4800" dirty="0">
                <a:solidFill>
                  <a:srgbClr val="FFFFFF"/>
                </a:solidFill>
                <a:latin typeface="Trajan Pro" charset="0"/>
              </a:rPr>
              <a:t>10</a:t>
            </a:r>
          </a:p>
        </p:txBody>
      </p:sp>
      <p:sp>
        <p:nvSpPr>
          <p:cNvPr id="41" name="円/楕円 40"/>
          <p:cNvSpPr/>
          <p:nvPr/>
        </p:nvSpPr>
        <p:spPr bwMode="auto">
          <a:xfrm>
            <a:off x="5004289" y="5481639"/>
            <a:ext cx="1030165" cy="612775"/>
          </a:xfrm>
          <a:prstGeom prst="ellipse">
            <a:avLst/>
          </a:prstGeom>
          <a:solidFill>
            <a:schemeClr val="bg1">
              <a:lumMod val="85000"/>
            </a:schemeClr>
          </a:solidFill>
          <a:ln>
            <a:noFill/>
          </a:ln>
          <a:effectLst/>
        </p:spPr>
        <p:txBody>
          <a:bodyPr wrap="none" lIns="0" tIns="0" rIns="0" bIns="0"/>
          <a:lstStyle/>
          <a:p>
            <a:pPr>
              <a:defRPr/>
            </a:pPr>
            <a:endParaRPr lang="ja-JP" altLang="en-US"/>
          </a:p>
        </p:txBody>
      </p:sp>
      <p:sp>
        <p:nvSpPr>
          <p:cNvPr id="55" name="正方形/長方形 54"/>
          <p:cNvSpPr/>
          <p:nvPr/>
        </p:nvSpPr>
        <p:spPr>
          <a:xfrm>
            <a:off x="5039384" y="5626101"/>
            <a:ext cx="995144" cy="276999"/>
          </a:xfrm>
          <a:prstGeom prst="rect">
            <a:avLst/>
          </a:prstGeom>
        </p:spPr>
        <p:txBody>
          <a:bodyPr wrap="none">
            <a:spAutoFit/>
          </a:bodyPr>
          <a:lstStyle/>
          <a:p>
            <a:pPr algn="ctr">
              <a:defRPr/>
            </a:pPr>
            <a:r>
              <a:rPr lang="ja-JP" altLang="en-US" sz="1200" spc="80" dirty="0">
                <a:solidFill>
                  <a:schemeClr val="tx2">
                    <a:lumMod val="50000"/>
                  </a:schemeClr>
                </a:solidFill>
              </a:rPr>
              <a:t>歯がしみる</a:t>
            </a:r>
          </a:p>
        </p:txBody>
      </p:sp>
      <p:sp>
        <p:nvSpPr>
          <p:cNvPr id="28680" name="円/楕円 55"/>
          <p:cNvSpPr>
            <a:spLocks noChangeArrowheads="1"/>
          </p:cNvSpPr>
          <p:nvPr/>
        </p:nvSpPr>
        <p:spPr bwMode="auto">
          <a:xfrm>
            <a:off x="5868866" y="5121275"/>
            <a:ext cx="1030165" cy="611188"/>
          </a:xfrm>
          <a:prstGeom prst="ellipse">
            <a:avLst/>
          </a:prstGeom>
          <a:solidFill>
            <a:srgbClr val="FBE6B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p>
            <a:endParaRPr lang="ja-JP" altLang="en-US"/>
          </a:p>
        </p:txBody>
      </p:sp>
      <p:sp>
        <p:nvSpPr>
          <p:cNvPr id="57" name="正方形/長方形 56"/>
          <p:cNvSpPr/>
          <p:nvPr/>
        </p:nvSpPr>
        <p:spPr>
          <a:xfrm>
            <a:off x="5982921" y="5265739"/>
            <a:ext cx="838691" cy="276999"/>
          </a:xfrm>
          <a:prstGeom prst="rect">
            <a:avLst/>
          </a:prstGeom>
        </p:spPr>
        <p:txBody>
          <a:bodyPr wrap="none">
            <a:spAutoFit/>
          </a:bodyPr>
          <a:lstStyle/>
          <a:p>
            <a:pPr algn="ctr">
              <a:defRPr/>
            </a:pPr>
            <a:r>
              <a:rPr lang="ja-JP" altLang="en-US" sz="1200" spc="80" dirty="0">
                <a:solidFill>
                  <a:schemeClr val="tx2">
                    <a:lumMod val="50000"/>
                  </a:schemeClr>
                </a:solidFill>
              </a:rPr>
              <a:t>顎関節症</a:t>
            </a:r>
          </a:p>
        </p:txBody>
      </p:sp>
      <p:sp>
        <p:nvSpPr>
          <p:cNvPr id="58" name="円/楕円 57"/>
          <p:cNvSpPr/>
          <p:nvPr/>
        </p:nvSpPr>
        <p:spPr bwMode="auto">
          <a:xfrm>
            <a:off x="6731977" y="5013326"/>
            <a:ext cx="1030166" cy="612775"/>
          </a:xfrm>
          <a:prstGeom prst="ellipse">
            <a:avLst/>
          </a:prstGeom>
          <a:solidFill>
            <a:schemeClr val="bg1">
              <a:lumMod val="85000"/>
            </a:schemeClr>
          </a:solidFill>
          <a:ln>
            <a:noFill/>
          </a:ln>
          <a:effectLst/>
        </p:spPr>
        <p:txBody>
          <a:bodyPr wrap="none" lIns="0" tIns="0" rIns="0" bIns="0"/>
          <a:lstStyle/>
          <a:p>
            <a:pPr>
              <a:defRPr/>
            </a:pPr>
            <a:endParaRPr lang="ja-JP" altLang="en-US"/>
          </a:p>
        </p:txBody>
      </p:sp>
      <p:sp>
        <p:nvSpPr>
          <p:cNvPr id="59" name="正方形/長方形 58"/>
          <p:cNvSpPr/>
          <p:nvPr/>
        </p:nvSpPr>
        <p:spPr>
          <a:xfrm>
            <a:off x="6845299" y="5157789"/>
            <a:ext cx="838691" cy="276999"/>
          </a:xfrm>
          <a:prstGeom prst="rect">
            <a:avLst/>
          </a:prstGeom>
        </p:spPr>
        <p:txBody>
          <a:bodyPr wrap="none">
            <a:spAutoFit/>
          </a:bodyPr>
          <a:lstStyle/>
          <a:p>
            <a:pPr algn="ctr">
              <a:defRPr/>
            </a:pPr>
            <a:r>
              <a:rPr lang="ja-JP" altLang="en-US" sz="1200" spc="80" dirty="0">
                <a:solidFill>
                  <a:schemeClr val="tx2">
                    <a:lumMod val="50000"/>
                  </a:schemeClr>
                </a:solidFill>
              </a:rPr>
              <a:t>歯から血</a:t>
            </a:r>
          </a:p>
        </p:txBody>
      </p:sp>
      <p:sp>
        <p:nvSpPr>
          <p:cNvPr id="66" name="円/楕円 65"/>
          <p:cNvSpPr/>
          <p:nvPr/>
        </p:nvSpPr>
        <p:spPr bwMode="auto">
          <a:xfrm>
            <a:off x="1049216" y="3321051"/>
            <a:ext cx="1210408" cy="720725"/>
          </a:xfrm>
          <a:prstGeom prst="ellipse">
            <a:avLst/>
          </a:prstGeom>
          <a:solidFill>
            <a:schemeClr val="accent5">
              <a:lumMod val="40000"/>
              <a:lumOff val="60000"/>
            </a:schemeClr>
          </a:solidFill>
          <a:ln>
            <a:noFill/>
          </a:ln>
          <a:effectLst/>
        </p:spPr>
        <p:txBody>
          <a:bodyPr wrap="none" lIns="0" tIns="0" rIns="0" bIns="0"/>
          <a:lstStyle/>
          <a:p>
            <a:pPr>
              <a:defRPr/>
            </a:pPr>
            <a:endParaRPr lang="ja-JP" altLang="en-US"/>
          </a:p>
        </p:txBody>
      </p:sp>
      <p:sp>
        <p:nvSpPr>
          <p:cNvPr id="67" name="正方形/長方形 66"/>
          <p:cNvSpPr/>
          <p:nvPr/>
        </p:nvSpPr>
        <p:spPr>
          <a:xfrm>
            <a:off x="1157654" y="3497263"/>
            <a:ext cx="980343" cy="400050"/>
          </a:xfrm>
          <a:prstGeom prst="rect">
            <a:avLst/>
          </a:prstGeom>
        </p:spPr>
        <p:txBody>
          <a:bodyPr>
            <a:spAutoFit/>
          </a:bodyPr>
          <a:lstStyle/>
          <a:p>
            <a:pPr algn="ctr">
              <a:defRPr/>
            </a:pPr>
            <a:r>
              <a:rPr lang="ja-JP" altLang="en-US" sz="2000" spc="80" dirty="0">
                <a:solidFill>
                  <a:schemeClr val="tx2">
                    <a:lumMod val="50000"/>
                  </a:schemeClr>
                </a:solidFill>
              </a:rPr>
              <a:t>歯医者 </a:t>
            </a:r>
          </a:p>
        </p:txBody>
      </p:sp>
      <p:sp>
        <p:nvSpPr>
          <p:cNvPr id="28686" name="円/楕円 69"/>
          <p:cNvSpPr>
            <a:spLocks noChangeArrowheads="1"/>
          </p:cNvSpPr>
          <p:nvPr/>
        </p:nvSpPr>
        <p:spPr bwMode="auto">
          <a:xfrm>
            <a:off x="5303227" y="4652964"/>
            <a:ext cx="1030165" cy="612775"/>
          </a:xfrm>
          <a:prstGeom prst="ellipse">
            <a:avLst/>
          </a:prstGeom>
          <a:solidFill>
            <a:srgbClr val="FBE6B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p>
            <a:endParaRPr lang="ja-JP" altLang="en-US"/>
          </a:p>
        </p:txBody>
      </p:sp>
      <p:sp>
        <p:nvSpPr>
          <p:cNvPr id="71" name="正方形/長方形 70"/>
          <p:cNvSpPr/>
          <p:nvPr/>
        </p:nvSpPr>
        <p:spPr>
          <a:xfrm>
            <a:off x="5250569" y="4797425"/>
            <a:ext cx="1172116" cy="261610"/>
          </a:xfrm>
          <a:prstGeom prst="rect">
            <a:avLst/>
          </a:prstGeom>
        </p:spPr>
        <p:txBody>
          <a:bodyPr wrap="none">
            <a:spAutoFit/>
          </a:bodyPr>
          <a:lstStyle/>
          <a:p>
            <a:pPr algn="ctr">
              <a:defRPr/>
            </a:pPr>
            <a:r>
              <a:rPr lang="ja-JP" altLang="en-US" sz="1100" spc="80" dirty="0">
                <a:solidFill>
                  <a:schemeClr val="tx2">
                    <a:lumMod val="50000"/>
                  </a:schemeClr>
                </a:solidFill>
              </a:rPr>
              <a:t>歯を白くしたい</a:t>
            </a:r>
          </a:p>
        </p:txBody>
      </p:sp>
      <p:sp>
        <p:nvSpPr>
          <p:cNvPr id="28688" name="正方形/長方形 13"/>
          <p:cNvSpPr>
            <a:spLocks noChangeArrowheads="1"/>
          </p:cNvSpPr>
          <p:nvPr/>
        </p:nvSpPr>
        <p:spPr bwMode="auto">
          <a:xfrm>
            <a:off x="3209193" y="3752850"/>
            <a:ext cx="3390900"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ja-JP" altLang="en-US"/>
          </a:p>
        </p:txBody>
      </p:sp>
      <p:sp>
        <p:nvSpPr>
          <p:cNvPr id="13" name="円/楕円 12"/>
          <p:cNvSpPr/>
          <p:nvPr/>
        </p:nvSpPr>
        <p:spPr bwMode="auto">
          <a:xfrm>
            <a:off x="6233747" y="5624514"/>
            <a:ext cx="1030166" cy="611187"/>
          </a:xfrm>
          <a:prstGeom prst="ellipse">
            <a:avLst/>
          </a:prstGeom>
          <a:solidFill>
            <a:schemeClr val="bg1">
              <a:lumMod val="85000"/>
            </a:schemeClr>
          </a:solidFill>
          <a:ln>
            <a:noFill/>
          </a:ln>
          <a:effectLst/>
        </p:spPr>
        <p:txBody>
          <a:bodyPr wrap="none" lIns="0" tIns="0" rIns="0" bIns="0"/>
          <a:lstStyle/>
          <a:p>
            <a:pPr>
              <a:defRPr/>
            </a:pPr>
            <a:endParaRPr lang="ja-JP" altLang="en-US"/>
          </a:p>
        </p:txBody>
      </p:sp>
      <p:sp>
        <p:nvSpPr>
          <p:cNvPr id="38" name="正方形/長方形 37"/>
          <p:cNvSpPr/>
          <p:nvPr/>
        </p:nvSpPr>
        <p:spPr>
          <a:xfrm>
            <a:off x="6268843" y="5767388"/>
            <a:ext cx="995144" cy="276999"/>
          </a:xfrm>
          <a:prstGeom prst="rect">
            <a:avLst/>
          </a:prstGeom>
        </p:spPr>
        <p:txBody>
          <a:bodyPr wrap="none">
            <a:spAutoFit/>
          </a:bodyPr>
          <a:lstStyle/>
          <a:p>
            <a:pPr algn="ctr">
              <a:defRPr/>
            </a:pPr>
            <a:r>
              <a:rPr lang="ja-JP" altLang="en-US" sz="1200" spc="80" dirty="0">
                <a:solidFill>
                  <a:schemeClr val="tx2">
                    <a:lumMod val="50000"/>
                  </a:schemeClr>
                </a:solidFill>
              </a:rPr>
              <a:t>噛み合わせ</a:t>
            </a:r>
          </a:p>
        </p:txBody>
      </p:sp>
      <p:sp>
        <p:nvSpPr>
          <p:cNvPr id="28691" name="正方形/長方形 34"/>
          <p:cNvSpPr>
            <a:spLocks noChangeArrowheads="1"/>
          </p:cNvSpPr>
          <p:nvPr/>
        </p:nvSpPr>
        <p:spPr bwMode="auto">
          <a:xfrm>
            <a:off x="517281" y="1484313"/>
            <a:ext cx="777679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a:t>細かいキーワードで上位表示を狙い徐々に訪問数を増やす</a:t>
            </a:r>
          </a:p>
          <a:p>
            <a:endParaRPr lang="ja-JP" altLang="en-US" sz="2400"/>
          </a:p>
        </p:txBody>
      </p:sp>
      <p:sp>
        <p:nvSpPr>
          <p:cNvPr id="36" name="正方形/長方形 35"/>
          <p:cNvSpPr/>
          <p:nvPr/>
        </p:nvSpPr>
        <p:spPr>
          <a:xfrm>
            <a:off x="1714500" y="2420938"/>
            <a:ext cx="3953608" cy="800219"/>
          </a:xfrm>
          <a:prstGeom prst="rect">
            <a:avLst/>
          </a:prstGeom>
          <a:solidFill>
            <a:schemeClr val="bg1"/>
          </a:solidFill>
          <a:ln w="38100" cmpd="sng">
            <a:solidFill>
              <a:srgbClr val="FF3300"/>
            </a:solidFill>
          </a:ln>
        </p:spPr>
        <p:txBody>
          <a:bodyPr>
            <a:spAutoFit/>
          </a:bodyPr>
          <a:lstStyle/>
          <a:p>
            <a:pPr algn="ctr">
              <a:defRPr/>
            </a:pPr>
            <a:r>
              <a:rPr lang="ja-JP" altLang="en-US" spc="80" dirty="0">
                <a:solidFill>
                  <a:srgbClr val="FF3300"/>
                </a:solidFill>
              </a:rPr>
              <a:t>ビックキーワード</a:t>
            </a:r>
            <a:endParaRPr lang="en-US" altLang="ja-JP" spc="80" dirty="0">
              <a:solidFill>
                <a:srgbClr val="FF3300"/>
              </a:solidFill>
            </a:endParaRPr>
          </a:p>
          <a:p>
            <a:pPr algn="ctr">
              <a:defRPr/>
            </a:pPr>
            <a:r>
              <a:rPr lang="ja-JP" altLang="en-US" sz="1400" b="0" spc="80" dirty="0">
                <a:solidFill>
                  <a:schemeClr val="tx2">
                    <a:lumMod val="50000"/>
                  </a:schemeClr>
                </a:solidFill>
              </a:rPr>
              <a:t>検索される回数は多いが、競合が多く</a:t>
            </a:r>
            <a:endParaRPr lang="en-US" altLang="ja-JP" sz="1400" b="0" spc="80" dirty="0">
              <a:solidFill>
                <a:schemeClr val="tx2">
                  <a:lumMod val="50000"/>
                </a:schemeClr>
              </a:solidFill>
            </a:endParaRPr>
          </a:p>
          <a:p>
            <a:pPr algn="ctr">
              <a:defRPr/>
            </a:pPr>
            <a:r>
              <a:rPr lang="ja-JP" altLang="en-US" sz="1400" b="0" spc="80" dirty="0">
                <a:solidFill>
                  <a:schemeClr val="tx2">
                    <a:lumMod val="50000"/>
                  </a:schemeClr>
                </a:solidFill>
              </a:rPr>
              <a:t>上位表示が難しい</a:t>
            </a:r>
            <a:endParaRPr lang="en-US" altLang="ja-JP" sz="1400" b="0" spc="80" dirty="0">
              <a:solidFill>
                <a:schemeClr val="tx2">
                  <a:lumMod val="50000"/>
                </a:schemeClr>
              </a:solidFill>
            </a:endParaRPr>
          </a:p>
        </p:txBody>
      </p:sp>
      <p:sp>
        <p:nvSpPr>
          <p:cNvPr id="28693" name="円/楕円 38"/>
          <p:cNvSpPr>
            <a:spLocks noChangeArrowheads="1"/>
          </p:cNvSpPr>
          <p:nvPr/>
        </p:nvSpPr>
        <p:spPr bwMode="auto">
          <a:xfrm>
            <a:off x="3143250" y="5445126"/>
            <a:ext cx="1030165" cy="612775"/>
          </a:xfrm>
          <a:prstGeom prst="ellipse">
            <a:avLst/>
          </a:prstGeom>
          <a:solidFill>
            <a:srgbClr val="FBE6B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p>
            <a:endParaRPr lang="ja-JP" altLang="en-US"/>
          </a:p>
        </p:txBody>
      </p:sp>
      <p:sp>
        <p:nvSpPr>
          <p:cNvPr id="40" name="正方形/長方形 39"/>
          <p:cNvSpPr/>
          <p:nvPr/>
        </p:nvSpPr>
        <p:spPr>
          <a:xfrm>
            <a:off x="3172165" y="5589589"/>
            <a:ext cx="1007507" cy="276999"/>
          </a:xfrm>
          <a:prstGeom prst="rect">
            <a:avLst/>
          </a:prstGeom>
        </p:spPr>
        <p:txBody>
          <a:bodyPr wrap="none">
            <a:spAutoFit/>
          </a:bodyPr>
          <a:lstStyle/>
          <a:p>
            <a:pPr algn="ctr">
              <a:defRPr/>
            </a:pPr>
            <a:r>
              <a:rPr lang="en-US" altLang="ja-JP" sz="1200" spc="80" dirty="0">
                <a:solidFill>
                  <a:schemeClr val="tx2">
                    <a:lumMod val="50000"/>
                  </a:schemeClr>
                </a:solidFill>
              </a:rPr>
              <a:t>40</a:t>
            </a:r>
            <a:r>
              <a:rPr lang="ja-JP" altLang="en-US" sz="1200" spc="80" dirty="0">
                <a:solidFill>
                  <a:schemeClr val="tx2">
                    <a:lumMod val="50000"/>
                  </a:schemeClr>
                </a:solidFill>
              </a:rPr>
              <a:t>代入れ歯</a:t>
            </a:r>
          </a:p>
        </p:txBody>
      </p:sp>
      <p:sp>
        <p:nvSpPr>
          <p:cNvPr id="62" name="円/楕円 61"/>
          <p:cNvSpPr/>
          <p:nvPr/>
        </p:nvSpPr>
        <p:spPr bwMode="auto">
          <a:xfrm>
            <a:off x="4506058" y="4976814"/>
            <a:ext cx="1030165" cy="612775"/>
          </a:xfrm>
          <a:prstGeom prst="ellipse">
            <a:avLst/>
          </a:prstGeom>
          <a:solidFill>
            <a:schemeClr val="accent5">
              <a:lumMod val="40000"/>
              <a:lumOff val="60000"/>
            </a:schemeClr>
          </a:solidFill>
          <a:ln>
            <a:noFill/>
          </a:ln>
          <a:effectLst/>
        </p:spPr>
        <p:txBody>
          <a:bodyPr wrap="none" lIns="0" tIns="0" rIns="0" bIns="0"/>
          <a:lstStyle/>
          <a:p>
            <a:pPr>
              <a:defRPr/>
            </a:pPr>
            <a:endParaRPr lang="ja-JP" altLang="en-US"/>
          </a:p>
        </p:txBody>
      </p:sp>
      <p:sp>
        <p:nvSpPr>
          <p:cNvPr id="63" name="正方形/長方形 62"/>
          <p:cNvSpPr/>
          <p:nvPr/>
        </p:nvSpPr>
        <p:spPr>
          <a:xfrm>
            <a:off x="4702003" y="5121276"/>
            <a:ext cx="671979" cy="276999"/>
          </a:xfrm>
          <a:prstGeom prst="rect">
            <a:avLst/>
          </a:prstGeom>
        </p:spPr>
        <p:txBody>
          <a:bodyPr wrap="none">
            <a:spAutoFit/>
          </a:bodyPr>
          <a:lstStyle/>
          <a:p>
            <a:pPr algn="ctr">
              <a:defRPr/>
            </a:pPr>
            <a:r>
              <a:rPr lang="ja-JP" altLang="en-US" sz="1200" spc="80" dirty="0">
                <a:solidFill>
                  <a:schemeClr val="tx2">
                    <a:lumMod val="50000"/>
                  </a:schemeClr>
                </a:solidFill>
              </a:rPr>
              <a:t>耐久性</a:t>
            </a:r>
          </a:p>
        </p:txBody>
      </p:sp>
      <p:sp>
        <p:nvSpPr>
          <p:cNvPr id="60" name="円/楕円 59"/>
          <p:cNvSpPr/>
          <p:nvPr/>
        </p:nvSpPr>
        <p:spPr bwMode="auto">
          <a:xfrm>
            <a:off x="3999035" y="5264151"/>
            <a:ext cx="1030165" cy="612775"/>
          </a:xfrm>
          <a:prstGeom prst="ellipse">
            <a:avLst/>
          </a:prstGeom>
          <a:solidFill>
            <a:schemeClr val="bg1">
              <a:lumMod val="85000"/>
            </a:schemeClr>
          </a:solidFill>
          <a:ln>
            <a:noFill/>
          </a:ln>
          <a:effectLst/>
        </p:spPr>
        <p:txBody>
          <a:bodyPr wrap="none" lIns="0" tIns="0" rIns="0" bIns="0"/>
          <a:lstStyle/>
          <a:p>
            <a:pPr>
              <a:defRPr/>
            </a:pPr>
            <a:endParaRPr lang="ja-JP" altLang="en-US"/>
          </a:p>
        </p:txBody>
      </p:sp>
      <p:sp>
        <p:nvSpPr>
          <p:cNvPr id="61" name="正方形/長方形 60"/>
          <p:cNvSpPr/>
          <p:nvPr/>
        </p:nvSpPr>
        <p:spPr>
          <a:xfrm>
            <a:off x="4034864" y="5408614"/>
            <a:ext cx="995144" cy="276999"/>
          </a:xfrm>
          <a:prstGeom prst="rect">
            <a:avLst/>
          </a:prstGeom>
        </p:spPr>
        <p:txBody>
          <a:bodyPr wrap="none">
            <a:spAutoFit/>
          </a:bodyPr>
          <a:lstStyle/>
          <a:p>
            <a:pPr algn="ctr">
              <a:defRPr/>
            </a:pPr>
            <a:r>
              <a:rPr lang="ja-JP" altLang="en-US" sz="1200" spc="80" dirty="0">
                <a:solidFill>
                  <a:schemeClr val="tx2">
                    <a:lumMod val="50000"/>
                  </a:schemeClr>
                </a:solidFill>
              </a:rPr>
              <a:t>セラミック</a:t>
            </a:r>
          </a:p>
        </p:txBody>
      </p:sp>
      <p:sp>
        <p:nvSpPr>
          <p:cNvPr id="28699" name="円/楕円 67"/>
          <p:cNvSpPr>
            <a:spLocks noChangeArrowheads="1"/>
          </p:cNvSpPr>
          <p:nvPr/>
        </p:nvSpPr>
        <p:spPr bwMode="auto">
          <a:xfrm>
            <a:off x="3308839" y="4976814"/>
            <a:ext cx="1030166" cy="612775"/>
          </a:xfrm>
          <a:prstGeom prst="ellipse">
            <a:avLst/>
          </a:prstGeom>
          <a:solidFill>
            <a:srgbClr val="FBE6B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lstStyle/>
          <a:p>
            <a:endParaRPr lang="ja-JP" altLang="en-US"/>
          </a:p>
        </p:txBody>
      </p:sp>
      <p:sp>
        <p:nvSpPr>
          <p:cNvPr id="69" name="正方形/長方形 68"/>
          <p:cNvSpPr/>
          <p:nvPr/>
        </p:nvSpPr>
        <p:spPr>
          <a:xfrm>
            <a:off x="3326714" y="5121275"/>
            <a:ext cx="1031051" cy="261610"/>
          </a:xfrm>
          <a:prstGeom prst="rect">
            <a:avLst/>
          </a:prstGeom>
        </p:spPr>
        <p:txBody>
          <a:bodyPr wrap="none">
            <a:spAutoFit/>
          </a:bodyPr>
          <a:lstStyle/>
          <a:p>
            <a:pPr algn="ctr">
              <a:defRPr/>
            </a:pPr>
            <a:r>
              <a:rPr lang="ja-JP" altLang="en-US" sz="1100" spc="80" dirty="0">
                <a:solidFill>
                  <a:schemeClr val="tx2">
                    <a:lumMod val="50000"/>
                  </a:schemeClr>
                </a:solidFill>
              </a:rPr>
              <a:t>顎がカクカク</a:t>
            </a:r>
          </a:p>
        </p:txBody>
      </p:sp>
      <p:sp>
        <p:nvSpPr>
          <p:cNvPr id="39" name="正方形/長方形 38"/>
          <p:cNvSpPr/>
          <p:nvPr/>
        </p:nvSpPr>
        <p:spPr>
          <a:xfrm>
            <a:off x="4506058" y="3681414"/>
            <a:ext cx="3955073" cy="1231106"/>
          </a:xfrm>
          <a:prstGeom prst="rect">
            <a:avLst/>
          </a:prstGeom>
          <a:solidFill>
            <a:schemeClr val="bg1"/>
          </a:solidFill>
          <a:ln w="38100" cmpd="sng">
            <a:solidFill>
              <a:srgbClr val="FF3300"/>
            </a:solidFill>
          </a:ln>
        </p:spPr>
        <p:txBody>
          <a:bodyPr>
            <a:spAutoFit/>
          </a:bodyPr>
          <a:lstStyle/>
          <a:p>
            <a:pPr algn="ctr">
              <a:defRPr/>
            </a:pPr>
            <a:r>
              <a:rPr lang="ja-JP" altLang="en-US" spc="80" dirty="0">
                <a:solidFill>
                  <a:srgbClr val="FF3300"/>
                </a:solidFill>
              </a:rPr>
              <a:t>ロングテールキーワード</a:t>
            </a:r>
            <a:endParaRPr lang="en-US" altLang="ja-JP" spc="80" dirty="0">
              <a:solidFill>
                <a:srgbClr val="FF3300"/>
              </a:solidFill>
            </a:endParaRPr>
          </a:p>
          <a:p>
            <a:pPr algn="ctr">
              <a:defRPr/>
            </a:pPr>
            <a:r>
              <a:rPr lang="ja-JP" altLang="en-US" sz="1400" b="0" spc="80" dirty="0">
                <a:solidFill>
                  <a:schemeClr val="tx2">
                    <a:lumMod val="50000"/>
                  </a:schemeClr>
                </a:solidFill>
              </a:rPr>
              <a:t>検索される回数は少ないが、キーワードの種類が多く、検索に引っかかりやすくより多くの人にウエブサイトを見てもらうことができる</a:t>
            </a:r>
            <a:endParaRPr lang="en-US" altLang="ja-JP" sz="1400" b="0" spc="80" dirty="0">
              <a:solidFill>
                <a:schemeClr val="tx2">
                  <a:lumMod val="50000"/>
                </a:schemeClr>
              </a:solidFill>
            </a:endParaRPr>
          </a:p>
        </p:txBody>
      </p:sp>
      <p:sp>
        <p:nvSpPr>
          <p:cNvPr id="64" name="円/楕円 63"/>
          <p:cNvSpPr/>
          <p:nvPr/>
        </p:nvSpPr>
        <p:spPr bwMode="auto">
          <a:xfrm>
            <a:off x="1984131" y="4257676"/>
            <a:ext cx="1960685" cy="792163"/>
          </a:xfrm>
          <a:prstGeom prst="ellipse">
            <a:avLst/>
          </a:prstGeom>
          <a:solidFill>
            <a:schemeClr val="accent5">
              <a:lumMod val="40000"/>
              <a:lumOff val="60000"/>
            </a:schemeClr>
          </a:solidFill>
          <a:ln>
            <a:noFill/>
          </a:ln>
          <a:effectLst/>
        </p:spPr>
        <p:txBody>
          <a:bodyPr wrap="none" lIns="0" tIns="0" rIns="0" bIns="0"/>
          <a:lstStyle/>
          <a:p>
            <a:pPr>
              <a:defRPr/>
            </a:pPr>
            <a:endParaRPr lang="ja-JP" altLang="en-US"/>
          </a:p>
        </p:txBody>
      </p:sp>
      <p:sp>
        <p:nvSpPr>
          <p:cNvPr id="65" name="正方形/長方形 64"/>
          <p:cNvSpPr/>
          <p:nvPr/>
        </p:nvSpPr>
        <p:spPr>
          <a:xfrm>
            <a:off x="2079381" y="4437063"/>
            <a:ext cx="1799492" cy="400050"/>
          </a:xfrm>
          <a:prstGeom prst="rect">
            <a:avLst/>
          </a:prstGeom>
        </p:spPr>
        <p:txBody>
          <a:bodyPr>
            <a:spAutoFit/>
          </a:bodyPr>
          <a:lstStyle/>
          <a:p>
            <a:pPr algn="ctr">
              <a:defRPr/>
            </a:pPr>
            <a:r>
              <a:rPr lang="ja-JP" altLang="en-US" sz="2000" spc="80" dirty="0">
                <a:solidFill>
                  <a:schemeClr val="tx2">
                    <a:lumMod val="50000"/>
                  </a:schemeClr>
                </a:solidFill>
              </a:rPr>
              <a:t>新宿区</a:t>
            </a:r>
            <a:r>
              <a:rPr lang="en-US" altLang="ja-JP" sz="2000" spc="80" dirty="0">
                <a:solidFill>
                  <a:schemeClr val="tx2">
                    <a:lumMod val="50000"/>
                  </a:schemeClr>
                </a:solidFill>
              </a:rPr>
              <a:t> </a:t>
            </a:r>
            <a:r>
              <a:rPr lang="ja-JP" altLang="en-US" sz="2000" spc="80" dirty="0">
                <a:solidFill>
                  <a:schemeClr val="tx2">
                    <a:lumMod val="50000"/>
                  </a:schemeClr>
                </a:solidFill>
              </a:rPr>
              <a:t>歯科</a:t>
            </a:r>
          </a:p>
        </p:txBody>
      </p:sp>
      <p:cxnSp>
        <p:nvCxnSpPr>
          <p:cNvPr id="33" name="直線コネクタ 32"/>
          <p:cNvCxnSpPr/>
          <p:nvPr/>
        </p:nvCxnSpPr>
        <p:spPr>
          <a:xfrm>
            <a:off x="323528" y="908720"/>
            <a:ext cx="8496944" cy="0"/>
          </a:xfrm>
          <a:prstGeom prst="line">
            <a:avLst/>
          </a:prstGeom>
          <a:ln w="571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323528" y="260648"/>
            <a:ext cx="5616624" cy="523220"/>
          </a:xfrm>
          <a:prstGeom prst="rect">
            <a:avLst/>
          </a:prstGeom>
          <a:noFill/>
        </p:spPr>
        <p:txBody>
          <a:bodyPr wrap="square" rtlCol="0">
            <a:spAutoFit/>
          </a:bodyPr>
          <a:lstStyle/>
          <a:p>
            <a:r>
              <a:rPr kumimoji="1" lang="ja-JP" altLang="en-US" sz="2800" b="1" dirty="0" smtClean="0">
                <a:solidFill>
                  <a:schemeClr val="tx1">
                    <a:lumMod val="75000"/>
                    <a:lumOff val="25000"/>
                  </a:schemeClr>
                </a:solidFill>
                <a:latin typeface="メイリオ"/>
                <a:ea typeface="メイリオ"/>
                <a:cs typeface="メイリオ"/>
              </a:rPr>
              <a:t>キーワード属性</a:t>
            </a:r>
            <a:endParaRPr kumimoji="1" lang="ja-JP" altLang="en-US" sz="2800" b="1"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13108111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A-OTF UD新ゴ Pro M"/>
        <a:cs typeface=""/>
      </a:majorFont>
      <a:minorFont>
        <a:latin typeface="Calibri"/>
        <a:ea typeface="A-OTF UD新ゴ Pro 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33988</TotalTime>
  <Words>906</Words>
  <Application>Microsoft Macintosh PowerPoint</Application>
  <PresentationFormat>画面に合わせる (4:3)</PresentationFormat>
  <Paragraphs>219</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マイクリニックエクスプレス順番予約</dc:title>
  <dc:creator>1003717 TakahiroSengoku</dc:creator>
  <cp:lastModifiedBy>上村 大輔</cp:lastModifiedBy>
  <cp:revision>649</cp:revision>
  <cp:lastPrinted>2017-08-31T04:36:59Z</cp:lastPrinted>
  <dcterms:created xsi:type="dcterms:W3CDTF">2012-02-07T07:52:03Z</dcterms:created>
  <dcterms:modified xsi:type="dcterms:W3CDTF">2017-10-20T06:18:43Z</dcterms:modified>
</cp:coreProperties>
</file>