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0"/>
  </p:notesMasterIdLst>
  <p:sldIdLst>
    <p:sldId id="256" r:id="rId2"/>
    <p:sldId id="270" r:id="rId3"/>
    <p:sldId id="271" r:id="rId4"/>
    <p:sldId id="275" r:id="rId5"/>
    <p:sldId id="272" r:id="rId6"/>
    <p:sldId id="273" r:id="rId7"/>
    <p:sldId id="299" r:id="rId8"/>
    <p:sldId id="300" r:id="rId9"/>
    <p:sldId id="288" r:id="rId10"/>
    <p:sldId id="276" r:id="rId11"/>
    <p:sldId id="289" r:id="rId12"/>
    <p:sldId id="278" r:id="rId13"/>
    <p:sldId id="280" r:id="rId14"/>
    <p:sldId id="282" r:id="rId15"/>
    <p:sldId id="290" r:id="rId16"/>
    <p:sldId id="279" r:id="rId17"/>
    <p:sldId id="281" r:id="rId18"/>
    <p:sldId id="283" r:id="rId19"/>
    <p:sldId id="287" r:id="rId20"/>
    <p:sldId id="293" r:id="rId21"/>
    <p:sldId id="294" r:id="rId22"/>
    <p:sldId id="285" r:id="rId23"/>
    <p:sldId id="295" r:id="rId24"/>
    <p:sldId id="296" r:id="rId25"/>
    <p:sldId id="291" r:id="rId26"/>
    <p:sldId id="292" r:id="rId27"/>
    <p:sldId id="297" r:id="rId28"/>
    <p:sldId id="298"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00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133" d="100"/>
          <a:sy n="133" d="100"/>
        </p:scale>
        <p:origin x="-936"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744192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20"/>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78655452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320794137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49" y="275035"/>
            <a:ext cx="1543051" cy="585073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1" y="275035"/>
            <a:ext cx="4476751" cy="585073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262377910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350855659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5"/>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374048679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1" y="1600200"/>
            <a:ext cx="30099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1" y="1600200"/>
            <a:ext cx="3009900" cy="452556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12187435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1" y="115133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21652687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207564641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195061598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188529721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D673ED-B7E4-4D4A-A0C6-5D10D2494090}" type="datetimeFigureOut">
              <a:rPr kumimoji="1" lang="ja-JP" altLang="en-US" smtClean="0"/>
              <a:t>18/06/20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324486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D673ED-B7E4-4D4A-A0C6-5D10D2494090}" type="datetimeFigureOut">
              <a:rPr kumimoji="1" lang="ja-JP" altLang="en-US" smtClean="0"/>
              <a:t>18/06/20</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spcBef>
                <a:spcPts val="0"/>
              </a:spcBef>
              <a:spcAft>
                <a:spcPts val="0"/>
              </a:spcAft>
              <a:buNone/>
            </a:pPr>
            <a:fld id="{00000000-1234-1234-1234-123412341234}" type="slidenum">
              <a:rPr lang="uk-UA" altLang="ja" smtClean="0"/>
              <a:t>‹#›</a:t>
            </a:fld>
            <a:endParaRPr lang="uk-UA"/>
          </a:p>
        </p:txBody>
      </p:sp>
    </p:spTree>
    <p:extLst>
      <p:ext uri="{BB962C8B-B14F-4D97-AF65-F5344CB8AC3E}">
        <p14:creationId xmlns:p14="http://schemas.microsoft.com/office/powerpoint/2010/main" val="3898278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hero-innovation.cybozu.com/xxxxxxxxxx" TargetMode="Externa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hero-innovation.cybozu.com/xxxxxxxxxx" TargetMode="External"/><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hero-innovation.cybozu.com/xxxxxxxxxx" TargetMode="External"/><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hero-innovation.cybozu.com/xxxxxxxxxx" TargetMode="External"/><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676106" y="2451061"/>
            <a:ext cx="7772400" cy="1102519"/>
          </a:xfrm>
          <a:prstGeom prst="rect">
            <a:avLst/>
          </a:prstGeom>
        </p:spPr>
        <p:txBody>
          <a:bodyPr spcFirstLastPara="1" wrap="square" lIns="91425" tIns="91425" rIns="91425" bIns="91425" anchor="b" anchorCtr="0">
            <a:noAutofit/>
          </a:bodyPr>
          <a:lstStyle/>
          <a:p>
            <a:pPr marL="0" lvl="0" indent="0">
              <a:spcBef>
                <a:spcPts val="1000"/>
              </a:spcBef>
              <a:spcAft>
                <a:spcPts val="0"/>
              </a:spcAft>
              <a:buNone/>
            </a:pPr>
            <a:r>
              <a:rPr lang="ja" sz="4000" dirty="0" smtClean="0"/>
              <a:t>ディレクション</a:t>
            </a:r>
            <a:r>
              <a:rPr lang="ja-JP" altLang="en-US" sz="4000" dirty="0" smtClean="0"/>
              <a:t>ルール</a:t>
            </a:r>
            <a:r>
              <a:rPr lang="en-US" altLang="ja-JP" sz="4000" dirty="0" smtClean="0"/>
              <a:t/>
            </a:r>
            <a:br>
              <a:rPr lang="en-US" altLang="ja-JP" sz="4000" dirty="0" smtClean="0"/>
            </a:br>
            <a:r>
              <a:rPr lang="ja-JP" altLang="en-US" sz="4000" dirty="0" smtClean="0"/>
              <a:t>説明資料</a:t>
            </a:r>
            <a:endParaRPr sz="4000" dirty="0"/>
          </a:p>
        </p:txBody>
      </p:sp>
      <p:sp>
        <p:nvSpPr>
          <p:cNvPr id="69" name="Shape 69"/>
          <p:cNvSpPr txBox="1">
            <a:spLocks noGrp="1"/>
          </p:cNvSpPr>
          <p:nvPr>
            <p:ph type="subTitle" idx="1"/>
          </p:nvPr>
        </p:nvSpPr>
        <p:spPr>
          <a:xfrm>
            <a:off x="1371600" y="3467297"/>
            <a:ext cx="6400800" cy="1314450"/>
          </a:xfrm>
          <a:prstGeom prst="rect">
            <a:avLst/>
          </a:prstGeom>
        </p:spPr>
        <p:txBody>
          <a:bodyPr spcFirstLastPara="1" wrap="square" lIns="91425" tIns="91425" rIns="91425" bIns="91425" anchor="b" anchorCtr="0">
            <a:noAutofit/>
          </a:bodyPr>
          <a:lstStyle/>
          <a:p>
            <a:pPr marL="0" lvl="0" indent="0">
              <a:spcBef>
                <a:spcPts val="1000"/>
              </a:spcBef>
              <a:spcAft>
                <a:spcPts val="0"/>
              </a:spcAft>
              <a:buNone/>
            </a:pPr>
            <a:r>
              <a:rPr lang="en-US" altLang="ja-JP" sz="2000" dirty="0" smtClean="0"/>
              <a:t>2018</a:t>
            </a:r>
            <a:r>
              <a:rPr lang="ja-JP" altLang="en-US" sz="2000" dirty="0" smtClean="0"/>
              <a:t>年</a:t>
            </a:r>
            <a:r>
              <a:rPr lang="en-US" altLang="ja-JP" sz="2000" dirty="0" smtClean="0"/>
              <a:t>6</a:t>
            </a:r>
            <a:r>
              <a:rPr lang="ja-JP" altLang="en-US" sz="2000" dirty="0" smtClean="0"/>
              <a:t>月</a:t>
            </a:r>
            <a:endParaRPr sz="2000" dirty="0"/>
          </a:p>
        </p:txBody>
      </p:sp>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4385" y="1162458"/>
            <a:ext cx="1618920" cy="943977"/>
          </a:xfrm>
          <a:prstGeom prst="rect">
            <a:avLst/>
          </a:prstGeom>
        </p:spPr>
      </p:pic>
      <p:sp>
        <p:nvSpPr>
          <p:cNvPr id="5" name="Shape 69"/>
          <p:cNvSpPr txBox="1">
            <a:spLocks/>
          </p:cNvSpPr>
          <p:nvPr/>
        </p:nvSpPr>
        <p:spPr>
          <a:xfrm>
            <a:off x="7785395" y="149986"/>
            <a:ext cx="1284852" cy="381057"/>
          </a:xfrm>
          <a:prstGeom prst="rect">
            <a:avLst/>
          </a:prstGeom>
        </p:spPr>
        <p:txBody>
          <a:bodyPr spcFirstLastPara="1" vert="horz" wrap="square" lIns="91425" tIns="91425" rIns="91425" bIns="91425" rtlCol="0" anchor="b"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1000"/>
              </a:spcBef>
            </a:pPr>
            <a:r>
              <a:rPr lang="ja-JP" altLang="en-US" sz="1200" dirty="0" smtClean="0">
                <a:latin typeface="+mj-ea"/>
                <a:ea typeface="+mj-ea"/>
              </a:rPr>
              <a:t>社内資料</a:t>
            </a:r>
            <a:endParaRPr lang="is-IS" sz="1200" dirty="0">
              <a:latin typeface="+mj-ea"/>
              <a:ea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3002769424"/>
              </p:ext>
            </p:extLst>
          </p:nvPr>
        </p:nvGraphicFramePr>
        <p:xfrm>
          <a:off x="585687" y="995442"/>
          <a:ext cx="8061488" cy="3787888"/>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smtClean="0">
                          <a:solidFill>
                            <a:schemeClr val="tx1"/>
                          </a:solidFill>
                          <a:highlight>
                            <a:srgbClr val="FFFFFF"/>
                          </a:highlight>
                          <a:latin typeface="Verdana"/>
                          <a:ea typeface="Verdana"/>
                          <a:cs typeface="Verdana"/>
                          <a:sym typeface="Verdana"/>
                        </a:rPr>
                        <a:t>ドメイン取得・プレサイト制作依頼／</a:t>
                      </a:r>
                      <a:r>
                        <a:rPr lang="en-US" altLang="ja-JP" sz="1050" smtClean="0">
                          <a:solidFill>
                            <a:schemeClr val="tx1"/>
                          </a:solidFill>
                          <a:highlight>
                            <a:srgbClr val="FFFFFF"/>
                          </a:highlight>
                          <a:latin typeface="Verdana"/>
                          <a:ea typeface="Verdana"/>
                          <a:cs typeface="Verdana"/>
                          <a:sym typeface="Verdana"/>
                        </a:rPr>
                        <a:t>〇〇</a:t>
                      </a:r>
                      <a:r>
                        <a:rPr lang="ja-JP" altLang="en-US" sz="1050" smtClean="0">
                          <a:solidFill>
                            <a:schemeClr val="tx1"/>
                          </a:solidFill>
                          <a:highlight>
                            <a:srgbClr val="FFFFFF"/>
                          </a:highlight>
                          <a:latin typeface="Verdana"/>
                          <a:ea typeface="Verdana"/>
                          <a:cs typeface="Verdana"/>
                          <a:sym typeface="Verdana"/>
                        </a:rPr>
                        <a:t>クリニック様</a:t>
                      </a:r>
                      <a:endParaRPr lang="en-US" altLang="ja-JP" sz="1050" dirty="0" smtClean="0">
                        <a:solidFill>
                          <a:schemeClr val="tx1"/>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lvl="0"/>
                      <a:r>
                        <a:rPr lang="en-US" altLang="ja-JP" sz="1050" dirty="0" err="1" smtClean="0">
                          <a:solidFill>
                            <a:schemeClr val="tx1"/>
                          </a:solidFill>
                          <a:highlight>
                            <a:srgbClr val="FFFFFF"/>
                          </a:highlight>
                          <a:latin typeface="Verdana"/>
                          <a:ea typeface="Verdana"/>
                          <a:cs typeface="Verdana"/>
                          <a:sym typeface="Verdana"/>
                        </a:rPr>
                        <a:t>support@hero-customer.com</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各位</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お疲れ様です</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下記よろしくお願い致します</a:t>
                      </a:r>
                      <a:endParaRPr lang="en-US" altLang="ja"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受注</a:t>
                      </a:r>
                      <a:r>
                        <a:rPr lang="en-US" altLang="ja" sz="1050" dirty="0" smtClean="0">
                          <a:solidFill>
                            <a:schemeClr val="tx1"/>
                          </a:solidFill>
                          <a:highlight>
                            <a:srgbClr val="FFFFFF"/>
                          </a:highlight>
                          <a:latin typeface="Verdana"/>
                          <a:ea typeface="Verdana"/>
                          <a:cs typeface="Verdana"/>
                          <a:sym typeface="Verdana"/>
                        </a:rPr>
                        <a:t>】HP10</a:t>
                      </a:r>
                      <a:r>
                        <a:rPr lang="ja" altLang="en-US" sz="1050" dirty="0" smtClean="0">
                          <a:solidFill>
                            <a:schemeClr val="tx1"/>
                          </a:solidFill>
                          <a:highlight>
                            <a:srgbClr val="FFFFFF"/>
                          </a:highlight>
                          <a:latin typeface="Verdana"/>
                          <a:ea typeface="Verdana"/>
                          <a:cs typeface="Verdana"/>
                          <a:sym typeface="Verdana"/>
                        </a:rPr>
                        <a:t>ページ、レスポンシブ、プロカメラ、ブログ</a:t>
                      </a:r>
                    </a:p>
                    <a:p>
                      <a:pPr marL="0" lvl="0" indent="0" rtl="0">
                        <a:lnSpc>
                          <a:spcPct val="123100"/>
                        </a:lnSpc>
                        <a:spcBef>
                          <a:spcPts val="0"/>
                        </a:spcBef>
                        <a:spcAft>
                          <a:spcPts val="0"/>
                        </a:spcAft>
                        <a:buNone/>
                      </a:pP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制作納期</a:t>
                      </a: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月</a:t>
                      </a: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週目</a:t>
                      </a:r>
                      <a:br>
                        <a:rPr lang="ja" altLang="en-US" sz="1050" dirty="0" smtClean="0">
                          <a:solidFill>
                            <a:schemeClr val="tx1"/>
                          </a:solidFill>
                          <a:highlight>
                            <a:srgbClr val="FFFFFF"/>
                          </a:highlight>
                          <a:latin typeface="Verdana"/>
                          <a:ea typeface="Verdana"/>
                          <a:cs typeface="Verdana"/>
                          <a:sym typeface="Verdana"/>
                        </a:rPr>
                      </a:b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既存サイト</a:t>
                      </a: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あり（</a:t>
                      </a:r>
                      <a:r>
                        <a:rPr lang="en-US" altLang="ja" sz="1050" dirty="0" smtClean="0">
                          <a:solidFill>
                            <a:schemeClr val="tx1"/>
                          </a:solidFill>
                          <a:highlight>
                            <a:srgbClr val="FFFFFF"/>
                          </a:highlight>
                          <a:latin typeface="Verdana"/>
                          <a:ea typeface="Verdana"/>
                          <a:cs typeface="Verdana"/>
                          <a:sym typeface="Verdana"/>
                        </a:rPr>
                        <a:t>URL</a:t>
                      </a:r>
                      <a:r>
                        <a:rPr lang="ja" altLang="en-US" sz="1050" dirty="0" smtClean="0">
                          <a:solidFill>
                            <a:schemeClr val="tx1"/>
                          </a:solidFill>
                          <a:highlight>
                            <a:srgbClr val="FFFFFF"/>
                          </a:highlight>
                          <a:latin typeface="Verdana"/>
                          <a:ea typeface="Verdana"/>
                          <a:cs typeface="Verdana"/>
                          <a:sym typeface="Verdana"/>
                        </a:rPr>
                        <a:t>：　　　）、なし</a:t>
                      </a:r>
                    </a:p>
                    <a:p>
                      <a:pPr marL="0" lvl="0" indent="0" rtl="0">
                        <a:lnSpc>
                          <a:spcPct val="123100"/>
                        </a:lnSpc>
                        <a:spcBef>
                          <a:spcPts val="0"/>
                        </a:spcBef>
                        <a:spcAft>
                          <a:spcPts val="0"/>
                        </a:spcAft>
                        <a:buNone/>
                      </a:pPr>
                      <a:r>
                        <a:rPr lang="en-US" altLang="ja" sz="1050" dirty="0" smtClean="0">
                          <a:solidFill>
                            <a:schemeClr val="tx1"/>
                          </a:solidFill>
                          <a:highlight>
                            <a:srgbClr val="FFFFFF"/>
                          </a:highlight>
                          <a:latin typeface="Verdana"/>
                          <a:ea typeface="Verdana"/>
                          <a:cs typeface="Verdana"/>
                          <a:sym typeface="Verdana"/>
                        </a:rPr>
                        <a:t>【</a:t>
                      </a:r>
                      <a:r>
                        <a:rPr lang="ja" altLang="en-US" sz="1050" dirty="0" smtClean="0">
                          <a:solidFill>
                            <a:schemeClr val="tx1"/>
                          </a:solidFill>
                          <a:highlight>
                            <a:srgbClr val="FFFFFF"/>
                          </a:highlight>
                          <a:latin typeface="Verdana"/>
                          <a:ea typeface="Verdana"/>
                          <a:cs typeface="Verdana"/>
                          <a:sym typeface="Verdana"/>
                        </a:rPr>
                        <a:t>管理システム</a:t>
                      </a:r>
                      <a:r>
                        <a:rPr lang="en-US" altLang="ja" sz="1050" dirty="0" smtClean="0">
                          <a:solidFill>
                            <a:schemeClr val="tx1"/>
                          </a:solidFill>
                          <a:highlight>
                            <a:srgbClr val="FFFFFF"/>
                          </a:highlight>
                          <a:latin typeface="Verdana"/>
                          <a:ea typeface="Verdana"/>
                          <a:cs typeface="Verdana"/>
                          <a:sym typeface="Verdana"/>
                        </a:rPr>
                        <a:t>】</a:t>
                      </a:r>
                      <a:r>
                        <a:rPr lang="en-US" altLang="ja" sz="1050" u="sng" dirty="0" smtClean="0">
                          <a:solidFill>
                            <a:schemeClr val="tx1"/>
                          </a:solidFill>
                          <a:highlight>
                            <a:srgbClr val="FFFFFF"/>
                          </a:highlight>
                          <a:latin typeface="Verdana"/>
                          <a:ea typeface="Verdana"/>
                          <a:cs typeface="Verdana"/>
                          <a:sym typeface="Verdana"/>
                          <a:hlinkClick r:id="rId4"/>
                        </a:rPr>
                        <a:t>https://hero-innovation.cybozu.com/</a:t>
                      </a:r>
                      <a:r>
                        <a:rPr lang="en-US" altLang="ja" sz="1050" dirty="0" smtClean="0">
                          <a:solidFill>
                            <a:schemeClr val="tx1"/>
                          </a:solidFill>
                          <a:highlight>
                            <a:srgbClr val="FFFFFF"/>
                          </a:highlight>
                          <a:latin typeface="Verdana"/>
                          <a:ea typeface="Verdana"/>
                          <a:cs typeface="Verdana"/>
                          <a:sym typeface="Verdana"/>
                          <a:hlinkClick r:id="rId4"/>
                        </a:rPr>
                        <a:t>xxxxxxxxxx</a:t>
                      </a:r>
                      <a:endParaRPr lang="en-US" altLang="ja"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ロゴデータ</a:t>
                      </a: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添付</a:t>
                      </a:r>
                      <a:endParaRPr lang="en-US" altLang="ja"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基本情報</a:t>
                      </a: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添付</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納品方法</a:t>
                      </a: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テスト納品、本公開</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br>
                        <a:rPr lang="en-US" altLang="ja" sz="1050" dirty="0" smtClean="0">
                          <a:solidFill>
                            <a:srgbClr val="262626"/>
                          </a:solidFill>
                          <a:highlight>
                            <a:srgbClr val="FFFFFF"/>
                          </a:highlight>
                          <a:latin typeface="Verdana"/>
                          <a:ea typeface="Verdana"/>
                          <a:cs typeface="Verdana"/>
                          <a:sym typeface="Verdana"/>
                        </a:rPr>
                      </a:b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t>以上、何卒よろしくお願い致します</a:t>
                      </a:r>
                      <a:endParaRPr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
        <p:nvSpPr>
          <p:cNvPr id="6"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ドメイン取得・プレサイト制作依頼</a:t>
            </a:r>
            <a:endParaRPr lang="ja" altLang="en-US" sz="2400" dirty="0" smtClean="0">
              <a:solidFill>
                <a:schemeClr val="tx1"/>
              </a:solidFill>
            </a:endParaRPr>
          </a:p>
        </p:txBody>
      </p:sp>
    </p:spTree>
    <p:extLst>
      <p:ext uri="{BB962C8B-B14F-4D97-AF65-F5344CB8AC3E}">
        <p14:creationId xmlns:p14="http://schemas.microsoft.com/office/powerpoint/2010/main" val="3052350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611835701"/>
              </p:ext>
            </p:extLst>
          </p:nvPr>
        </p:nvGraphicFramePr>
        <p:xfrm>
          <a:off x="585687" y="995442"/>
          <a:ext cx="8061488" cy="4772811"/>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デザイン制作依頼／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err="1" smtClean="0">
                          <a:solidFill>
                            <a:srgbClr val="262626"/>
                          </a:solidFill>
                          <a:highlight>
                            <a:srgbClr val="FFFFFF"/>
                          </a:highlight>
                          <a:latin typeface="Verdana"/>
                          <a:ea typeface="Verdana"/>
                          <a:cs typeface="Verdana"/>
                          <a:sym typeface="Verdana"/>
                        </a:rPr>
                        <a:t>seisaku@hero-customer.com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各位</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お疲れ様です</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下記、デザイン制作よろしくお願い致します</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受注</a:t>
                      </a:r>
                      <a:r>
                        <a:rPr lang="en-US" altLang="ja" sz="1050" dirty="0" smtClean="0">
                          <a:solidFill>
                            <a:srgbClr val="262626"/>
                          </a:solidFill>
                          <a:highlight>
                            <a:srgbClr val="FFFFFF"/>
                          </a:highlight>
                          <a:latin typeface="Verdana"/>
                          <a:ea typeface="Verdana"/>
                          <a:cs typeface="Verdana"/>
                          <a:sym typeface="Verdana"/>
                        </a:rPr>
                        <a:t>】HP10</a:t>
                      </a:r>
                      <a:r>
                        <a:rPr lang="ja" altLang="en-US" sz="1050" dirty="0" smtClean="0">
                          <a:solidFill>
                            <a:srgbClr val="262626"/>
                          </a:solidFill>
                          <a:highlight>
                            <a:srgbClr val="FFFFFF"/>
                          </a:highlight>
                          <a:latin typeface="Verdana"/>
                          <a:ea typeface="Verdana"/>
                          <a:cs typeface="Verdana"/>
                          <a:sym typeface="Verdana"/>
                        </a:rPr>
                        <a:t>ページ、レスポンシブ、プロカメラ、ブログ</a:t>
                      </a: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制作納期</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月</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週目</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既存サイト</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あり（</a:t>
                      </a:r>
                      <a:r>
                        <a:rPr lang="en-US" altLang="ja" sz="1050" dirty="0" smtClean="0">
                          <a:solidFill>
                            <a:srgbClr val="262626"/>
                          </a:solidFill>
                          <a:highlight>
                            <a:srgbClr val="FFFFFF"/>
                          </a:highlight>
                          <a:latin typeface="Verdana"/>
                          <a:ea typeface="Verdana"/>
                          <a:cs typeface="Verdana"/>
                          <a:sym typeface="Verdana"/>
                        </a:rPr>
                        <a:t>URL</a:t>
                      </a:r>
                      <a:r>
                        <a:rPr lang="ja" altLang="en-US" sz="1050" dirty="0" smtClean="0">
                          <a:solidFill>
                            <a:srgbClr val="262626"/>
                          </a:solidFill>
                          <a:highlight>
                            <a:srgbClr val="FFFFFF"/>
                          </a:highlight>
                          <a:latin typeface="Verdana"/>
                          <a:ea typeface="Verdana"/>
                          <a:cs typeface="Verdana"/>
                          <a:sym typeface="Verdana"/>
                        </a:rPr>
                        <a:t>：　　　）、なし</a:t>
                      </a:r>
                    </a:p>
                    <a:p>
                      <a:pPr marL="0" lvl="0" indent="0" rtl="0">
                        <a:lnSpc>
                          <a:spcPct val="123100"/>
                        </a:lnSpc>
                        <a:spcBef>
                          <a:spcPts val="0"/>
                        </a:spcBef>
                        <a:spcAft>
                          <a:spcPts val="0"/>
                        </a:spcAft>
                        <a:buNone/>
                      </a:pP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プレサイト</a:t>
                      </a:r>
                      <a:r>
                        <a:rPr lang="en-US" altLang="ja-JP" sz="1050" dirty="0" smtClean="0">
                          <a:solidFill>
                            <a:srgbClr val="262626"/>
                          </a:solidFill>
                          <a:highlight>
                            <a:srgbClr val="FFFFFF"/>
                          </a:highlight>
                          <a:latin typeface="Verdana"/>
                          <a:ea typeface="Verdana"/>
                          <a:cs typeface="Verdana"/>
                          <a:sym typeface="Verdana"/>
                        </a:rPr>
                        <a:t>】http://</a:t>
                      </a:r>
                      <a:r>
                        <a:rPr lang="en-US" altLang="ja" sz="1050" dirty="0" err="1" smtClean="0">
                          <a:solidFill>
                            <a:srgbClr val="262626"/>
                          </a:solidFill>
                          <a:highlight>
                            <a:srgbClr val="FFFFFF"/>
                          </a:highlight>
                          <a:latin typeface="Verdana"/>
                          <a:ea typeface="Verdana"/>
                          <a:cs typeface="Verdana"/>
                          <a:sym typeface="Verdana"/>
                        </a:rPr>
                        <a:t>xxxxxxxxxx.com</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管理システム</a:t>
                      </a:r>
                      <a:r>
                        <a:rPr lang="en-US" altLang="ja" sz="1050" dirty="0" smtClean="0">
                          <a:solidFill>
                            <a:srgbClr val="262626"/>
                          </a:solidFill>
                          <a:highlight>
                            <a:srgbClr val="FFFFFF"/>
                          </a:highlight>
                          <a:latin typeface="Verdana"/>
                          <a:ea typeface="Verdana"/>
                          <a:cs typeface="Verdana"/>
                          <a:sym typeface="Verdana"/>
                        </a:rPr>
                        <a:t>】</a:t>
                      </a:r>
                      <a:r>
                        <a:rPr lang="en-US" altLang="ja" sz="1050" u="sng" dirty="0" smtClean="0">
                          <a:solidFill>
                            <a:srgbClr val="006EA5"/>
                          </a:solidFill>
                          <a:highlight>
                            <a:srgbClr val="FFFFFF"/>
                          </a:highlight>
                          <a:latin typeface="Verdana"/>
                          <a:ea typeface="Verdana"/>
                          <a:cs typeface="Verdana"/>
                          <a:sym typeface="Verdana"/>
                          <a:hlinkClick r:id="rId4"/>
                        </a:rPr>
                        <a:t>https://hero-innovation.cybozu.com/</a:t>
                      </a:r>
                      <a:r>
                        <a:rPr lang="en-US" altLang="ja" sz="1050" dirty="0" smtClean="0">
                          <a:solidFill>
                            <a:srgbClr val="262626"/>
                          </a:solidFill>
                          <a:highlight>
                            <a:srgbClr val="FFFFFF"/>
                          </a:highlight>
                          <a:latin typeface="Verdana"/>
                          <a:ea typeface="Verdana"/>
                          <a:cs typeface="Verdana"/>
                          <a:sym typeface="Verdana"/>
                          <a:hlinkClick r:id="rId4"/>
                        </a:rPr>
                        <a:t>xxxxxxxxxx</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ワイヤー</a:t>
                      </a: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添付</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カラー</a:t>
                      </a: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構成</a:t>
                      </a: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その他要望・条件</a:t>
                      </a:r>
                      <a:br>
                        <a:rPr lang="ja" altLang="en-US" sz="1050" dirty="0" smtClean="0">
                          <a:solidFill>
                            <a:srgbClr val="262626"/>
                          </a:solidFill>
                          <a:highlight>
                            <a:srgbClr val="FFFFFF"/>
                          </a:highlight>
                          <a:latin typeface="Verdana"/>
                          <a:ea typeface="Verdana"/>
                          <a:cs typeface="Verdana"/>
                          <a:sym typeface="Verdana"/>
                        </a:rPr>
                      </a:br>
                      <a:r>
                        <a:rPr lang="ja" altLang="en-US" sz="1050" dirty="0" smtClean="0">
                          <a:solidFill>
                            <a:srgbClr val="262626"/>
                          </a:solidFill>
                          <a:highlight>
                            <a:srgbClr val="FFFFFF"/>
                          </a:highlight>
                          <a:latin typeface="Verdana"/>
                          <a:ea typeface="Verdana"/>
                          <a:cs typeface="Verdana"/>
                          <a:sym typeface="Verdana"/>
                        </a:rPr>
                        <a:t>・何かご不明な点がありましたら、ご連絡をお願い致します。</a:t>
                      </a:r>
                      <a:br>
                        <a:rPr lang="ja" altLang="en-US" sz="1050" dirty="0" smtClean="0">
                          <a:solidFill>
                            <a:srgbClr val="262626"/>
                          </a:solidFill>
                          <a:highlight>
                            <a:srgbClr val="FFFFFF"/>
                          </a:highlight>
                          <a:latin typeface="Verdana"/>
                          <a:ea typeface="Verdana"/>
                          <a:cs typeface="Verdana"/>
                          <a:sym typeface="Verdana"/>
                        </a:rPr>
                      </a:br>
                      <a:r>
                        <a:rPr lang="ja" altLang="en-US" sz="1050" dirty="0" smtClean="0">
                          <a:solidFill>
                            <a:srgbClr val="262626"/>
                          </a:solidFill>
                          <a:highlight>
                            <a:srgbClr val="FFFFFF"/>
                          </a:highlight>
                          <a:latin typeface="Verdana"/>
                          <a:ea typeface="Verdana"/>
                          <a:cs typeface="Verdana"/>
                          <a:sym typeface="Verdana"/>
                        </a:rPr>
                        <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br>
                        <a:rPr lang="en-US" altLang="ja" sz="1050" dirty="0" smtClean="0">
                          <a:solidFill>
                            <a:srgbClr val="262626"/>
                          </a:solidFill>
                          <a:highlight>
                            <a:srgbClr val="FFFFFF"/>
                          </a:highlight>
                          <a:latin typeface="Verdana"/>
                          <a:ea typeface="Verdana"/>
                          <a:cs typeface="Verdana"/>
                          <a:sym typeface="Verdana"/>
                        </a:rPr>
                      </a:b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t>以上、何卒よろしくお願い致します</a:t>
                      </a:r>
                      <a:endParaRPr lang="en-US" altLang="ja-JP" sz="1050" dirty="0" smtClean="0"/>
                    </a:p>
                    <a:p>
                      <a:pPr marL="0" lvl="0" indent="0" rtl="0">
                        <a:lnSpc>
                          <a:spcPct val="123100"/>
                        </a:lnSpc>
                        <a:spcBef>
                          <a:spcPts val="0"/>
                        </a:spcBef>
                        <a:spcAft>
                          <a:spcPts val="0"/>
                        </a:spcAft>
                        <a:buNone/>
                      </a:pPr>
                      <a:endParaRPr lang="ja" altLang="en-US" sz="105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
        <p:nvSpPr>
          <p:cNvPr id="5"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デザイン制作依頼</a:t>
            </a:r>
            <a:endParaRPr lang="ja" altLang="en-US" sz="2400" dirty="0" smtClean="0">
              <a:solidFill>
                <a:schemeClr val="tx1"/>
              </a:solidFill>
            </a:endParaRPr>
          </a:p>
        </p:txBody>
      </p:sp>
    </p:spTree>
    <p:extLst>
      <p:ext uri="{BB962C8B-B14F-4D97-AF65-F5344CB8AC3E}">
        <p14:creationId xmlns:p14="http://schemas.microsoft.com/office/powerpoint/2010/main" val="330202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コーディング依頼</a:t>
            </a:r>
            <a:endParaRPr lang="ja" altLang="en-US" sz="2400" dirty="0" smtClean="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103664060"/>
              </p:ext>
            </p:extLst>
          </p:nvPr>
        </p:nvGraphicFramePr>
        <p:xfrm>
          <a:off x="585687" y="995442"/>
          <a:ext cx="8061488" cy="4575826"/>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コーディング依頼／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err="1" smtClean="0">
                          <a:solidFill>
                            <a:srgbClr val="262626"/>
                          </a:solidFill>
                          <a:highlight>
                            <a:srgbClr val="FFFFFF"/>
                          </a:highlight>
                          <a:latin typeface="Verdana"/>
                          <a:ea typeface="Verdana"/>
                          <a:cs typeface="Verdana"/>
                          <a:sym typeface="Verdana"/>
                        </a:rPr>
                        <a:t>seisaku@hero-customer.com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各位</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お疲れ様です</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下記、コーディング作業よろしくお願い致します</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受注</a:t>
                      </a:r>
                      <a:r>
                        <a:rPr lang="en-US" altLang="ja" sz="1050" dirty="0" smtClean="0">
                          <a:solidFill>
                            <a:srgbClr val="262626"/>
                          </a:solidFill>
                          <a:highlight>
                            <a:srgbClr val="FFFFFF"/>
                          </a:highlight>
                          <a:latin typeface="Verdana"/>
                          <a:ea typeface="Verdana"/>
                          <a:cs typeface="Verdana"/>
                          <a:sym typeface="Verdana"/>
                        </a:rPr>
                        <a:t>】HP10</a:t>
                      </a:r>
                      <a:r>
                        <a:rPr lang="ja" altLang="en-US" sz="1050" dirty="0" smtClean="0">
                          <a:solidFill>
                            <a:srgbClr val="262626"/>
                          </a:solidFill>
                          <a:highlight>
                            <a:srgbClr val="FFFFFF"/>
                          </a:highlight>
                          <a:latin typeface="Verdana"/>
                          <a:ea typeface="Verdana"/>
                          <a:cs typeface="Verdana"/>
                          <a:sym typeface="Verdana"/>
                        </a:rPr>
                        <a:t>ページ、レスポンシブ、プロカメラ、ブログ</a:t>
                      </a: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制作納期</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月</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週目</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既存サイト</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あり（</a:t>
                      </a:r>
                      <a:r>
                        <a:rPr lang="en-US" altLang="ja" sz="1050" dirty="0" smtClean="0">
                          <a:solidFill>
                            <a:srgbClr val="262626"/>
                          </a:solidFill>
                          <a:highlight>
                            <a:srgbClr val="FFFFFF"/>
                          </a:highlight>
                          <a:latin typeface="Verdana"/>
                          <a:ea typeface="Verdana"/>
                          <a:cs typeface="Verdana"/>
                          <a:sym typeface="Verdana"/>
                        </a:rPr>
                        <a:t>URL</a:t>
                      </a:r>
                      <a:r>
                        <a:rPr lang="ja" altLang="en-US" sz="1050" dirty="0" smtClean="0">
                          <a:solidFill>
                            <a:srgbClr val="262626"/>
                          </a:solidFill>
                          <a:highlight>
                            <a:srgbClr val="FFFFFF"/>
                          </a:highlight>
                          <a:latin typeface="Verdana"/>
                          <a:ea typeface="Verdana"/>
                          <a:cs typeface="Verdana"/>
                          <a:sym typeface="Verdana"/>
                        </a:rPr>
                        <a:t>：　　　）、なし</a:t>
                      </a:r>
                    </a:p>
                    <a:p>
                      <a:pPr marL="0" lvl="0" indent="0" rtl="0">
                        <a:lnSpc>
                          <a:spcPct val="123100"/>
                        </a:lnSpc>
                        <a:spcBef>
                          <a:spcPts val="0"/>
                        </a:spcBef>
                        <a:spcAft>
                          <a:spcPts val="0"/>
                        </a:spcAft>
                        <a:buNone/>
                      </a:pP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プレサイト</a:t>
                      </a:r>
                      <a:r>
                        <a:rPr lang="en-US" altLang="ja-JP" sz="1050" dirty="0" smtClean="0">
                          <a:solidFill>
                            <a:srgbClr val="262626"/>
                          </a:solidFill>
                          <a:highlight>
                            <a:srgbClr val="FFFFFF"/>
                          </a:highlight>
                          <a:latin typeface="Verdana"/>
                          <a:ea typeface="Verdana"/>
                          <a:cs typeface="Verdana"/>
                          <a:sym typeface="Verdana"/>
                        </a:rPr>
                        <a:t>】http://</a:t>
                      </a:r>
                      <a:r>
                        <a:rPr lang="en-US" altLang="ja" sz="1050" dirty="0" err="1" smtClean="0">
                          <a:solidFill>
                            <a:srgbClr val="262626"/>
                          </a:solidFill>
                          <a:highlight>
                            <a:srgbClr val="FFFFFF"/>
                          </a:highlight>
                          <a:latin typeface="Verdana"/>
                          <a:ea typeface="Verdana"/>
                          <a:cs typeface="Verdana"/>
                          <a:sym typeface="Verdana"/>
                        </a:rPr>
                        <a:t>xxxxxxxxxx.com</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管理システム</a:t>
                      </a:r>
                      <a:r>
                        <a:rPr lang="en-US" altLang="ja" sz="1050" dirty="0" smtClean="0">
                          <a:solidFill>
                            <a:srgbClr val="262626"/>
                          </a:solidFill>
                          <a:highlight>
                            <a:srgbClr val="FFFFFF"/>
                          </a:highlight>
                          <a:latin typeface="Verdana"/>
                          <a:ea typeface="Verdana"/>
                          <a:cs typeface="Verdana"/>
                          <a:sym typeface="Verdana"/>
                        </a:rPr>
                        <a:t>】</a:t>
                      </a:r>
                      <a:r>
                        <a:rPr lang="en-US" altLang="ja" sz="1050" u="sng" dirty="0" smtClean="0">
                          <a:solidFill>
                            <a:srgbClr val="006EA5"/>
                          </a:solidFill>
                          <a:highlight>
                            <a:srgbClr val="FFFFFF"/>
                          </a:highlight>
                          <a:latin typeface="Verdana"/>
                          <a:ea typeface="Verdana"/>
                          <a:cs typeface="Verdana"/>
                          <a:sym typeface="Verdana"/>
                          <a:hlinkClick r:id="rId4"/>
                        </a:rPr>
                        <a:t>https://hero-innovation.cybozu.com/</a:t>
                      </a:r>
                      <a:r>
                        <a:rPr lang="en-US" altLang="ja" sz="1050" dirty="0" smtClean="0">
                          <a:solidFill>
                            <a:srgbClr val="262626"/>
                          </a:solidFill>
                          <a:highlight>
                            <a:srgbClr val="FFFFFF"/>
                          </a:highlight>
                          <a:latin typeface="Verdana"/>
                          <a:ea typeface="Verdana"/>
                          <a:cs typeface="Verdana"/>
                          <a:sym typeface="Verdana"/>
                          <a:hlinkClick r:id="rId4"/>
                        </a:rPr>
                        <a:t>xxxxxxxxxx</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デザイン</a:t>
                      </a:r>
                      <a:r>
                        <a:rPr lang="en-US" altLang="ja-JP" sz="1050" dirty="0" smtClean="0">
                          <a:solidFill>
                            <a:srgbClr val="262626"/>
                          </a:solidFill>
                          <a:highlight>
                            <a:srgbClr val="FFFFFF"/>
                          </a:highlight>
                          <a:latin typeface="Verdana"/>
                          <a:ea typeface="Verdana"/>
                          <a:cs typeface="Verdana"/>
                          <a:sym typeface="Verdana"/>
                        </a:rPr>
                        <a:t>】</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原稿：添付</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その他要望・条件</a:t>
                      </a:r>
                      <a:br>
                        <a:rPr lang="ja" altLang="en-US" sz="1050" dirty="0" smtClean="0">
                          <a:solidFill>
                            <a:srgbClr val="262626"/>
                          </a:solidFill>
                          <a:highlight>
                            <a:srgbClr val="FFFFFF"/>
                          </a:highlight>
                          <a:latin typeface="Verdana"/>
                          <a:ea typeface="Verdana"/>
                          <a:cs typeface="Verdana"/>
                          <a:sym typeface="Verdana"/>
                        </a:rPr>
                      </a:br>
                      <a:r>
                        <a:rPr lang="ja" altLang="en-US" sz="1050" dirty="0" smtClean="0">
                          <a:solidFill>
                            <a:srgbClr val="262626"/>
                          </a:solidFill>
                          <a:highlight>
                            <a:srgbClr val="FFFFFF"/>
                          </a:highlight>
                          <a:latin typeface="Verdana"/>
                          <a:ea typeface="Verdana"/>
                          <a:cs typeface="Verdana"/>
                          <a:sym typeface="Verdana"/>
                        </a:rPr>
                        <a:t>・何かご不明な点がありましたら、ご連絡をお願い致します。</a:t>
                      </a:r>
                      <a:br>
                        <a:rPr lang="ja" altLang="en-US" sz="1050" dirty="0" smtClean="0">
                          <a:solidFill>
                            <a:srgbClr val="262626"/>
                          </a:solidFill>
                          <a:highlight>
                            <a:srgbClr val="FFFFFF"/>
                          </a:highlight>
                          <a:latin typeface="Verdana"/>
                          <a:ea typeface="Verdana"/>
                          <a:cs typeface="Verdana"/>
                          <a:sym typeface="Verdana"/>
                        </a:rPr>
                      </a:br>
                      <a:r>
                        <a:rPr lang="ja" altLang="en-US" sz="1050" dirty="0" smtClean="0">
                          <a:solidFill>
                            <a:srgbClr val="262626"/>
                          </a:solidFill>
                          <a:highlight>
                            <a:srgbClr val="FFFFFF"/>
                          </a:highlight>
                          <a:latin typeface="Verdana"/>
                          <a:ea typeface="Verdana"/>
                          <a:cs typeface="Verdana"/>
                          <a:sym typeface="Verdana"/>
                        </a:rPr>
                        <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br>
                        <a:rPr lang="en-US" altLang="ja" sz="1050" dirty="0" smtClean="0">
                          <a:solidFill>
                            <a:srgbClr val="262626"/>
                          </a:solidFill>
                          <a:highlight>
                            <a:srgbClr val="FFFFFF"/>
                          </a:highlight>
                          <a:latin typeface="Verdana"/>
                          <a:ea typeface="Verdana"/>
                          <a:cs typeface="Verdana"/>
                          <a:sym typeface="Verdana"/>
                        </a:rPr>
                      </a:b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t>以上、何卒よろしくお願い致します</a:t>
                      </a:r>
                      <a:endParaRPr lang="en-US" altLang="ja-JP" sz="1050" dirty="0" smtClean="0"/>
                    </a:p>
                    <a:p>
                      <a:pPr marL="0" lvl="0" indent="0" rtl="0">
                        <a:lnSpc>
                          <a:spcPct val="123100"/>
                        </a:lnSpc>
                        <a:spcBef>
                          <a:spcPts val="0"/>
                        </a:spcBef>
                        <a:spcAft>
                          <a:spcPts val="0"/>
                        </a:spcAft>
                        <a:buNone/>
                      </a:pPr>
                      <a:endParaRPr lang="ja" altLang="en-US" sz="105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27775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5"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公開依頼・レスポンシブ依頼</a:t>
            </a:r>
            <a:endParaRPr lang="ja" altLang="en-US" sz="2400" dirty="0" smtClean="0">
              <a:solidFill>
                <a:schemeClr val="tx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748309661"/>
              </p:ext>
            </p:extLst>
          </p:nvPr>
        </p:nvGraphicFramePr>
        <p:xfrm>
          <a:off x="585687" y="995442"/>
          <a:ext cx="8061488" cy="3590903"/>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公開依頼・レスポンシブ依頼／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err="1" smtClean="0">
                          <a:solidFill>
                            <a:srgbClr val="262626"/>
                          </a:solidFill>
                          <a:highlight>
                            <a:srgbClr val="FFFFFF"/>
                          </a:highlight>
                          <a:latin typeface="Verdana"/>
                          <a:ea typeface="Verdana"/>
                          <a:cs typeface="Verdana"/>
                          <a:sym typeface="Verdana"/>
                        </a:rPr>
                        <a:t>seisaku@hero-customer.com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各位</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お疲れ様です</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下記、公開よろしくお願い致します</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また、レスポンシブ対応よろしくお願い致します</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制作納期</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月</a:t>
                      </a: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週目</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管理システム</a:t>
                      </a:r>
                      <a:r>
                        <a:rPr lang="en-US" altLang="ja" sz="1050" dirty="0" smtClean="0">
                          <a:solidFill>
                            <a:srgbClr val="262626"/>
                          </a:solidFill>
                          <a:highlight>
                            <a:srgbClr val="FFFFFF"/>
                          </a:highlight>
                          <a:latin typeface="Verdana"/>
                          <a:ea typeface="Verdana"/>
                          <a:cs typeface="Verdana"/>
                          <a:sym typeface="Verdana"/>
                        </a:rPr>
                        <a:t>】</a:t>
                      </a:r>
                      <a:r>
                        <a:rPr lang="en-US" altLang="ja" sz="1050" u="sng" dirty="0" smtClean="0">
                          <a:solidFill>
                            <a:srgbClr val="006EA5"/>
                          </a:solidFill>
                          <a:highlight>
                            <a:srgbClr val="FFFFFF"/>
                          </a:highlight>
                          <a:latin typeface="Verdana"/>
                          <a:ea typeface="Verdana"/>
                          <a:cs typeface="Verdana"/>
                          <a:sym typeface="Verdana"/>
                          <a:hlinkClick r:id="rId4"/>
                        </a:rPr>
                        <a:t>https://hero-innovation.cybozu.com/</a:t>
                      </a:r>
                      <a:r>
                        <a:rPr lang="en-US" altLang="ja" sz="1050" dirty="0" smtClean="0">
                          <a:solidFill>
                            <a:srgbClr val="262626"/>
                          </a:solidFill>
                          <a:highlight>
                            <a:srgbClr val="FFFFFF"/>
                          </a:highlight>
                          <a:latin typeface="Verdana"/>
                          <a:ea typeface="Verdana"/>
                          <a:cs typeface="Verdana"/>
                          <a:sym typeface="Verdana"/>
                          <a:hlinkClick r:id="rId4"/>
                        </a:rPr>
                        <a:t>xxxxxxxxxx</a:t>
                      </a: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その他要望・条件</a:t>
                      </a:r>
                      <a:br>
                        <a:rPr lang="ja" altLang="en-US" sz="1050" dirty="0" smtClean="0">
                          <a:solidFill>
                            <a:srgbClr val="262626"/>
                          </a:solidFill>
                          <a:highlight>
                            <a:srgbClr val="FFFFFF"/>
                          </a:highlight>
                          <a:latin typeface="Verdana"/>
                          <a:ea typeface="Verdana"/>
                          <a:cs typeface="Verdana"/>
                          <a:sym typeface="Verdana"/>
                        </a:rPr>
                      </a:br>
                      <a:r>
                        <a:rPr lang="ja" altLang="en-US" sz="1050" dirty="0" smtClean="0">
                          <a:solidFill>
                            <a:srgbClr val="262626"/>
                          </a:solidFill>
                          <a:highlight>
                            <a:srgbClr val="FFFFFF"/>
                          </a:highlight>
                          <a:latin typeface="Verdana"/>
                          <a:ea typeface="Verdana"/>
                          <a:cs typeface="Verdana"/>
                          <a:sym typeface="Verdana"/>
                        </a:rPr>
                        <a:t>・何かご不明な点がありましたら、ご連絡をお願い致します。</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br>
                        <a:rPr lang="en-US" altLang="ja" sz="1050" dirty="0" smtClean="0">
                          <a:solidFill>
                            <a:srgbClr val="262626"/>
                          </a:solidFill>
                          <a:highlight>
                            <a:srgbClr val="FFFFFF"/>
                          </a:highlight>
                          <a:latin typeface="Verdana"/>
                          <a:ea typeface="Verdana"/>
                          <a:cs typeface="Verdana"/>
                          <a:sym typeface="Verdana"/>
                        </a:rPr>
                      </a:b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t>以上、何卒よろしくお願い致します</a:t>
                      </a:r>
                      <a:endParaRPr lang="en-US" altLang="ja-JP" sz="1050" dirty="0" smtClean="0"/>
                    </a:p>
                    <a:p>
                      <a:pPr marL="0" lvl="0" indent="0" rtl="0">
                        <a:lnSpc>
                          <a:spcPct val="123100"/>
                        </a:lnSpc>
                        <a:spcBef>
                          <a:spcPts val="0"/>
                        </a:spcBef>
                        <a:spcAft>
                          <a:spcPts val="0"/>
                        </a:spcAft>
                        <a:buNone/>
                      </a:pPr>
                      <a:endParaRPr lang="ja" altLang="en-US" sz="105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1835450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サポートセンター引き継ぎ依頼</a:t>
            </a:r>
            <a:endParaRPr lang="ja" altLang="en-US" sz="2400" dirty="0" smtClean="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608297999"/>
              </p:ext>
            </p:extLst>
          </p:nvPr>
        </p:nvGraphicFramePr>
        <p:xfrm>
          <a:off x="585687" y="995442"/>
          <a:ext cx="8061488" cy="3393919"/>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引き継ぎ依頼／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err="1" smtClean="0">
                          <a:solidFill>
                            <a:srgbClr val="262626"/>
                          </a:solidFill>
                          <a:highlight>
                            <a:srgbClr val="FFFFFF"/>
                          </a:highlight>
                          <a:latin typeface="Verdana"/>
                          <a:ea typeface="Verdana"/>
                          <a:cs typeface="Verdana"/>
                          <a:sym typeface="Verdana"/>
                        </a:rPr>
                        <a:t>support@hero-customer.com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お疲れ様です</a:t>
                      </a:r>
                      <a:endParaRPr lang="en-US" altLang="ja-JP"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表題のお客様の引継ぎをお願いします。</a:t>
                      </a:r>
                    </a:p>
                    <a:p>
                      <a:pPr marL="0" lvl="0" indent="0" rtl="0">
                        <a:lnSpc>
                          <a:spcPct val="123100"/>
                        </a:lnSpc>
                        <a:spcBef>
                          <a:spcPts val="0"/>
                        </a:spcBef>
                        <a:spcAft>
                          <a:spcPts val="0"/>
                        </a:spcAft>
                        <a:buNone/>
                      </a:pPr>
                      <a:endParaRPr lang="ja-JP" altLang="en-US"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＜引継ぎ前確認＞</a:t>
                      </a: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a:t>
                      </a:r>
                      <a:r>
                        <a:rPr lang="en-US" altLang="ja-JP" sz="1050" dirty="0" err="1" smtClean="0">
                          <a:solidFill>
                            <a:srgbClr val="262626"/>
                          </a:solidFill>
                          <a:highlight>
                            <a:srgbClr val="FFFFFF"/>
                          </a:highlight>
                          <a:latin typeface="Verdana"/>
                          <a:ea typeface="Verdana"/>
                          <a:cs typeface="Verdana"/>
                          <a:sym typeface="Verdana"/>
                        </a:rPr>
                        <a:t>kintone</a:t>
                      </a:r>
                      <a:r>
                        <a:rPr lang="ja-JP" altLang="en-US" sz="1050" dirty="0" smtClean="0">
                          <a:solidFill>
                            <a:srgbClr val="262626"/>
                          </a:solidFill>
                          <a:highlight>
                            <a:srgbClr val="FFFFFF"/>
                          </a:highlight>
                          <a:latin typeface="Verdana"/>
                          <a:ea typeface="Verdana"/>
                          <a:cs typeface="Verdana"/>
                          <a:sym typeface="Verdana"/>
                        </a:rPr>
                        <a:t>の入力が終わっている</a:t>
                      </a: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・お客様にサポートセンターへの引継ぎ案内をしている</a:t>
                      </a:r>
                    </a:p>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・クレームが発生していた場合は内容を</a:t>
                      </a:r>
                      <a:r>
                        <a:rPr lang="en-US" altLang="ja-JP" sz="1050" dirty="0" err="1" smtClean="0">
                          <a:solidFill>
                            <a:srgbClr val="262626"/>
                          </a:solidFill>
                          <a:highlight>
                            <a:srgbClr val="FFFFFF"/>
                          </a:highlight>
                          <a:latin typeface="Verdana"/>
                          <a:ea typeface="Verdana"/>
                          <a:cs typeface="Verdana"/>
                          <a:sym typeface="Verdana"/>
                        </a:rPr>
                        <a:t>kintone</a:t>
                      </a:r>
                      <a:r>
                        <a:rPr lang="ja-JP" altLang="en-US" sz="1050" dirty="0" smtClean="0">
                          <a:solidFill>
                            <a:srgbClr val="262626"/>
                          </a:solidFill>
                          <a:highlight>
                            <a:srgbClr val="FFFFFF"/>
                          </a:highlight>
                          <a:latin typeface="Verdana"/>
                          <a:ea typeface="Verdana"/>
                          <a:cs typeface="Verdana"/>
                          <a:sym typeface="Verdana"/>
                        </a:rPr>
                        <a:t>に記載しているか</a:t>
                      </a:r>
                    </a:p>
                    <a:p>
                      <a:pPr marL="0" lvl="0" indent="0" rtl="0">
                        <a:lnSpc>
                          <a:spcPct val="123100"/>
                        </a:lnSpc>
                        <a:spcBef>
                          <a:spcPts val="0"/>
                        </a:spcBef>
                        <a:spcAft>
                          <a:spcPts val="0"/>
                        </a:spcAft>
                        <a:buNone/>
                      </a:pPr>
                      <a:endParaRPr lang="ja-JP" altLang="en-US" sz="1050" dirty="0" smtClean="0">
                        <a:solidFill>
                          <a:srgbClr val="262626"/>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JP" sz="1050" dirty="0" smtClean="0">
                          <a:solidFill>
                            <a:srgbClr val="262626"/>
                          </a:solidFill>
                          <a:highlight>
                            <a:srgbClr val="FFFFFF"/>
                          </a:highlight>
                          <a:latin typeface="Verdana"/>
                          <a:ea typeface="Verdana"/>
                          <a:cs typeface="Verdana"/>
                          <a:sym typeface="Verdana"/>
                        </a:rPr>
                        <a:t>■</a:t>
                      </a:r>
                      <a:r>
                        <a:rPr lang="ja-JP" altLang="en-US" sz="1050" dirty="0" smtClean="0">
                          <a:solidFill>
                            <a:srgbClr val="262626"/>
                          </a:solidFill>
                          <a:highlight>
                            <a:srgbClr val="FFFFFF"/>
                          </a:highlight>
                          <a:latin typeface="Verdana"/>
                          <a:ea typeface="Verdana"/>
                          <a:cs typeface="Verdana"/>
                          <a:sym typeface="Verdana"/>
                        </a:rPr>
                        <a:t>重要引継ぎ事項</a:t>
                      </a:r>
                    </a:p>
                    <a:p>
                      <a:pPr marL="0" lvl="0" indent="0" rtl="0">
                        <a:lnSpc>
                          <a:spcPct val="123100"/>
                        </a:lnSpc>
                        <a:spcBef>
                          <a:spcPts val="0"/>
                        </a:spcBef>
                        <a:spcAft>
                          <a:spcPts val="0"/>
                        </a:spcAft>
                        <a:buNone/>
                      </a:pPr>
                      <a:r>
                        <a:rPr lang="en-US" altLang="ja-JP" sz="1050" dirty="0" smtClean="0">
                          <a:solidFill>
                            <a:srgbClr val="262626"/>
                          </a:solidFill>
                          <a:highlight>
                            <a:srgbClr val="FFFFFF"/>
                          </a:highlight>
                          <a:latin typeface="Verdana"/>
                          <a:ea typeface="Verdana"/>
                          <a:cs typeface="Verdana"/>
                          <a:sym typeface="Verdana"/>
                        </a:rPr>
                        <a:t>HERO Customer</a:t>
                      </a:r>
                      <a:r>
                        <a:rPr lang="ja-JP" altLang="en-US" sz="1050" dirty="0" smtClean="0">
                          <a:solidFill>
                            <a:srgbClr val="262626"/>
                          </a:solidFill>
                          <a:highlight>
                            <a:srgbClr val="FFFFFF"/>
                          </a:highlight>
                          <a:latin typeface="Verdana"/>
                          <a:ea typeface="Verdana"/>
                          <a:cs typeface="Verdana"/>
                          <a:sym typeface="Verdana"/>
                        </a:rPr>
                        <a:t>（</a:t>
                      </a:r>
                      <a:r>
                        <a:rPr lang="en-US" altLang="ja-JP" sz="1050" dirty="0" err="1" smtClean="0">
                          <a:solidFill>
                            <a:srgbClr val="262626"/>
                          </a:solidFill>
                          <a:highlight>
                            <a:srgbClr val="FFFFFF"/>
                          </a:highlight>
                          <a:latin typeface="Verdana"/>
                          <a:ea typeface="Verdana"/>
                          <a:cs typeface="Verdana"/>
                          <a:sym typeface="Verdana"/>
                        </a:rPr>
                        <a:t>kintone</a:t>
                      </a:r>
                      <a:r>
                        <a:rPr lang="ja-JP" altLang="en-US" sz="1050" dirty="0" smtClean="0">
                          <a:solidFill>
                            <a:srgbClr val="262626"/>
                          </a:solidFill>
                          <a:highlight>
                            <a:srgbClr val="FFFFFF"/>
                          </a:highlight>
                          <a:latin typeface="Verdana"/>
                          <a:ea typeface="Verdana"/>
                          <a:cs typeface="Verdana"/>
                          <a:sym typeface="Verdana"/>
                        </a:rPr>
                        <a:t>）</a:t>
                      </a:r>
                      <a:r>
                        <a:rPr lang="en-US" altLang="ja-JP" sz="1050" dirty="0" smtClean="0">
                          <a:solidFill>
                            <a:srgbClr val="262626"/>
                          </a:solidFill>
                          <a:highlight>
                            <a:srgbClr val="FFFFFF"/>
                          </a:highlight>
                          <a:latin typeface="Verdana"/>
                          <a:ea typeface="Verdana"/>
                          <a:cs typeface="Verdana"/>
                          <a:sym typeface="Verdana"/>
                        </a:rPr>
                        <a:t>URL</a:t>
                      </a:r>
                      <a:r>
                        <a:rPr lang="ja-JP" altLang="en-US" sz="1050" dirty="0" smtClean="0">
                          <a:solidFill>
                            <a:srgbClr val="262626"/>
                          </a:solidFill>
                          <a:highlight>
                            <a:srgbClr val="FFFFFF"/>
                          </a:highlight>
                          <a:latin typeface="Verdana"/>
                          <a:ea typeface="Verdana"/>
                          <a:cs typeface="Verdana"/>
                          <a:sym typeface="Verdana"/>
                        </a:rPr>
                        <a:t>：</a:t>
                      </a:r>
                      <a:r>
                        <a:rPr lang="ja" altLang="en-US" sz="1050" dirty="0" smtClean="0">
                          <a:solidFill>
                            <a:srgbClr val="262626"/>
                          </a:solidFill>
                          <a:highlight>
                            <a:srgbClr val="FFFFFF"/>
                          </a:highlight>
                          <a:latin typeface="Verdana"/>
                          <a:ea typeface="Verdana"/>
                          <a:cs typeface="Verdana"/>
                          <a:sym typeface="Verdana"/>
                        </a:rPr>
                        <a:t/>
                      </a:r>
                      <a:br>
                        <a:rPr lang="ja" altLang="en-US" sz="1050" dirty="0" smtClean="0">
                          <a:solidFill>
                            <a:srgbClr val="262626"/>
                          </a:solidFill>
                          <a:highlight>
                            <a:srgbClr val="FFFFFF"/>
                          </a:highlight>
                          <a:latin typeface="Verdana"/>
                          <a:ea typeface="Verdana"/>
                          <a:cs typeface="Verdana"/>
                          <a:sym typeface="Verdana"/>
                        </a:rPr>
                      </a:br>
                      <a:r>
                        <a:rPr lang="en-US" altLang="ja" sz="1050" dirty="0" smtClean="0">
                          <a:solidFill>
                            <a:srgbClr val="262626"/>
                          </a:solidFill>
                          <a:highlight>
                            <a:srgbClr val="FFFFFF"/>
                          </a:highlight>
                          <a:latin typeface="Verdana"/>
                          <a:ea typeface="Verdana"/>
                          <a:cs typeface="Verdana"/>
                          <a:sym typeface="Verdana"/>
                        </a:rPr>
                        <a:t>――――――――――――――――――――――――――――――――――</a:t>
                      </a:r>
                    </a:p>
                    <a:p>
                      <a:pPr marL="0" lvl="0" indent="0" rtl="0">
                        <a:lnSpc>
                          <a:spcPct val="123100"/>
                        </a:lnSpc>
                        <a:spcBef>
                          <a:spcPts val="0"/>
                        </a:spcBef>
                        <a:spcAft>
                          <a:spcPts val="0"/>
                        </a:spcAft>
                        <a:buNone/>
                      </a:pPr>
                      <a:r>
                        <a:rPr lang="ja-JP" altLang="en-US" sz="1050" dirty="0" smtClean="0"/>
                        <a:t>以上、何卒よろしくお願い致します</a:t>
                      </a:r>
                      <a:endParaRPr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410552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562260" y="2154661"/>
            <a:ext cx="8026750"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ja-JP" altLang="en-US" sz="2400" dirty="0" smtClean="0">
                <a:solidFill>
                  <a:schemeClr val="tx1"/>
                </a:solidFill>
              </a:rPr>
              <a:t>引き継ぎにあたり</a:t>
            </a:r>
            <a:endParaRPr lang="ja" altLang="en-US" sz="2400" dirty="0" smtClean="0">
              <a:solidFill>
                <a:schemeClr val="tx1"/>
              </a:solidFill>
            </a:endParaRPr>
          </a:p>
        </p:txBody>
      </p:sp>
    </p:spTree>
    <p:extLst>
      <p:ext uri="{BB962C8B-B14F-4D97-AF65-F5344CB8AC3E}">
        <p14:creationId xmlns:p14="http://schemas.microsoft.com/office/powerpoint/2010/main" val="2584460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納品訪問</a:t>
            </a:r>
            <a:endParaRPr lang="ja" altLang="en-US" sz="2400" dirty="0" smtClean="0">
              <a:solidFill>
                <a:schemeClr val="tx1"/>
              </a:solidFill>
            </a:endParaRPr>
          </a:p>
        </p:txBody>
      </p:sp>
    </p:spTree>
    <p:extLst>
      <p:ext uri="{BB962C8B-B14F-4D97-AF65-F5344CB8AC3E}">
        <p14:creationId xmlns:p14="http://schemas.microsoft.com/office/powerpoint/2010/main" val="2797086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サポートセンター案内（メール）</a:t>
            </a:r>
            <a:endParaRPr lang="ja" altLang="en-US" sz="2400" dirty="0" smtClean="0">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622518568"/>
              </p:ext>
            </p:extLst>
          </p:nvPr>
        </p:nvGraphicFramePr>
        <p:xfrm>
          <a:off x="585687" y="995442"/>
          <a:ext cx="8061488" cy="3787888"/>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サポートセンターのご案内／</a:t>
                      </a:r>
                      <a:r>
                        <a:rPr lang="en-US" altLang="ja-JP" sz="1050" dirty="0" smtClean="0">
                          <a:solidFill>
                            <a:schemeClr val="tx1"/>
                          </a:solidFill>
                          <a:highlight>
                            <a:srgbClr val="FFFFFF"/>
                          </a:highlight>
                          <a:latin typeface="Verdana"/>
                          <a:ea typeface="Verdana"/>
                          <a:cs typeface="Verdana"/>
                          <a:sym typeface="Verdana"/>
                        </a:rPr>
                        <a:t>〇〇</a:t>
                      </a:r>
                      <a:r>
                        <a:rPr lang="ja-JP" altLang="en-US" sz="1050" dirty="0" smtClean="0">
                          <a:solidFill>
                            <a:schemeClr val="tx1"/>
                          </a:solidFill>
                          <a:highlight>
                            <a:srgbClr val="FFFFFF"/>
                          </a:highlight>
                          <a:latin typeface="Verdana"/>
                          <a:ea typeface="Verdana"/>
                          <a:cs typeface="Verdana"/>
                          <a:sym typeface="Verdana"/>
                        </a:rPr>
                        <a:t>クリニック様</a:t>
                      </a:r>
                      <a:endParaRPr lang="en-US" altLang="ja-JP" sz="1050" dirty="0" smtClean="0">
                        <a:solidFill>
                          <a:schemeClr val="tx1"/>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lvl="0"/>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〇〇</a:t>
                      </a:r>
                      <a:r>
                        <a:rPr lang="ja-JP" altLang="en-US" sz="1050" dirty="0" smtClean="0">
                          <a:solidFill>
                            <a:schemeClr val="tx1"/>
                          </a:solidFill>
                          <a:highlight>
                            <a:srgbClr val="FFFFFF"/>
                          </a:highlight>
                          <a:latin typeface="Verdana"/>
                          <a:ea typeface="Verdana"/>
                          <a:cs typeface="Verdana"/>
                          <a:sym typeface="Verdana"/>
                        </a:rPr>
                        <a:t>先生</a:t>
                      </a: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お世話になっております</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ヒーローイノベーションの西でございます</a:t>
                      </a: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お知らせ更新欄のログイン</a:t>
                      </a:r>
                      <a:r>
                        <a:rPr lang="en-US" altLang="ja-JP" sz="1050" dirty="0" smtClean="0">
                          <a:solidFill>
                            <a:schemeClr val="tx1"/>
                          </a:solidFill>
                          <a:highlight>
                            <a:srgbClr val="FFFFFF"/>
                          </a:highlight>
                          <a:latin typeface="Verdana"/>
                          <a:ea typeface="Verdana"/>
                          <a:cs typeface="Verdana"/>
                          <a:sym typeface="Verdana"/>
                        </a:rPr>
                        <a:t>URL</a:t>
                      </a:r>
                      <a:r>
                        <a:rPr lang="ja-JP" altLang="en-US" sz="1050" dirty="0" smtClean="0">
                          <a:solidFill>
                            <a:schemeClr val="tx1"/>
                          </a:solidFill>
                          <a:highlight>
                            <a:srgbClr val="FFFFFF"/>
                          </a:highlight>
                          <a:latin typeface="Verdana"/>
                          <a:ea typeface="Verdana"/>
                          <a:cs typeface="Verdana"/>
                          <a:sym typeface="Verdana"/>
                        </a:rPr>
                        <a:t>とパスワードを以下にてご案内いたします</a:t>
                      </a:r>
                    </a:p>
                    <a:p>
                      <a:pPr marL="0" lvl="0" indent="0" rtl="0">
                        <a:lnSpc>
                          <a:spcPct val="123100"/>
                        </a:lnSpc>
                        <a:spcBef>
                          <a:spcPts val="0"/>
                        </a:spcBef>
                        <a:spcAft>
                          <a:spcPts val="0"/>
                        </a:spcAft>
                        <a:buNone/>
                      </a:pP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お知らせ更新</a:t>
                      </a:r>
                      <a:r>
                        <a:rPr lang="en-US" altLang="ja-JP" sz="1050" dirty="0" smtClean="0">
                          <a:solidFill>
                            <a:schemeClr val="tx1"/>
                          </a:solidFill>
                          <a:highlight>
                            <a:srgbClr val="FFFFFF"/>
                          </a:highlight>
                          <a:latin typeface="Verdana"/>
                          <a:ea typeface="Verdana"/>
                          <a:cs typeface="Verdana"/>
                          <a:sym typeface="Verdana"/>
                        </a:rPr>
                        <a:t>】</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ログイン</a:t>
                      </a:r>
                      <a:r>
                        <a:rPr lang="en-US" altLang="ja-JP" sz="1050" dirty="0" smtClean="0">
                          <a:solidFill>
                            <a:schemeClr val="tx1"/>
                          </a:solidFill>
                          <a:highlight>
                            <a:srgbClr val="FFFFFF"/>
                          </a:highlight>
                          <a:latin typeface="Verdana"/>
                          <a:ea typeface="Verdana"/>
                          <a:cs typeface="Verdana"/>
                          <a:sym typeface="Verdana"/>
                        </a:rPr>
                        <a:t>URL</a:t>
                      </a: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http://</a:t>
                      </a:r>
                      <a:r>
                        <a:rPr lang="ja-JP" altLang="en-US" sz="1050" dirty="0" smtClean="0">
                          <a:solidFill>
                            <a:schemeClr val="tx1"/>
                          </a:solidFill>
                          <a:highlight>
                            <a:srgbClr val="FFFFFF"/>
                          </a:highlight>
                          <a:latin typeface="Verdana"/>
                          <a:ea typeface="Verdana"/>
                          <a:cs typeface="Verdana"/>
                          <a:sym typeface="Verdana"/>
                        </a:rPr>
                        <a:t>＊＊＊＊＊＊＊＊</a:t>
                      </a:r>
                      <a:r>
                        <a:rPr lang="en-US" altLang="ja-JP" sz="1050" dirty="0" smtClean="0">
                          <a:solidFill>
                            <a:schemeClr val="tx1"/>
                          </a:solidFill>
                          <a:highlight>
                            <a:srgbClr val="FFFFFF"/>
                          </a:highlight>
                          <a:latin typeface="Verdana"/>
                          <a:ea typeface="Verdana"/>
                          <a:cs typeface="Verdana"/>
                          <a:sym typeface="Verdana"/>
                        </a:rPr>
                        <a:t>.com/news/</a:t>
                      </a:r>
                      <a:r>
                        <a:rPr lang="en-US" altLang="ja-JP" sz="1050" dirty="0" err="1" smtClean="0">
                          <a:solidFill>
                            <a:schemeClr val="tx1"/>
                          </a:solidFill>
                          <a:highlight>
                            <a:srgbClr val="FFFFFF"/>
                          </a:highlight>
                          <a:latin typeface="Verdana"/>
                          <a:ea typeface="Verdana"/>
                          <a:cs typeface="Verdana"/>
                          <a:sym typeface="Verdana"/>
                        </a:rPr>
                        <a:t>admin.php</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パスワード</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2451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180295981"/>
              </p:ext>
            </p:extLst>
          </p:nvPr>
        </p:nvGraphicFramePr>
        <p:xfrm>
          <a:off x="585687" y="995442"/>
          <a:ext cx="8061488" cy="3637162"/>
        </p:xfrm>
        <a:graphic>
          <a:graphicData uri="http://schemas.openxmlformats.org/drawingml/2006/table">
            <a:tbl>
              <a:tblPr firstRow="1" bandRow="1">
                <a:tableStyleId>{2D5ABB26-0587-4C30-8999-92F81FD0307C}</a:tableStyleId>
              </a:tblPr>
              <a:tblGrid>
                <a:gridCol w="684246"/>
                <a:gridCol w="7377242"/>
              </a:tblGrid>
              <a:tr h="370840">
                <a:tc>
                  <a:txBody>
                    <a:bodyPr/>
                    <a:lstStyle/>
                    <a:p>
                      <a:pPr marL="0" lvl="0" indent="0" rtl="0">
                        <a:lnSpc>
                          <a:spcPct val="123100"/>
                        </a:lnSpc>
                        <a:spcBef>
                          <a:spcPts val="0"/>
                        </a:spcBef>
                        <a:spcAft>
                          <a:spcPts val="0"/>
                        </a:spcAft>
                        <a:buNone/>
                      </a:pP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お知らせ管理画面操作マニュアル</a:t>
                      </a:r>
                      <a:r>
                        <a:rPr lang="en-US" altLang="ja-JP" sz="1050" dirty="0" smtClean="0">
                          <a:solidFill>
                            <a:schemeClr val="tx1"/>
                          </a:solidFill>
                          <a:highlight>
                            <a:srgbClr val="FFFFFF"/>
                          </a:highlight>
                          <a:latin typeface="Verdana"/>
                          <a:ea typeface="Verdana"/>
                          <a:cs typeface="Verdana"/>
                          <a:sym typeface="Verdana"/>
                        </a:rPr>
                        <a:t>】</a:t>
                      </a: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http://hero1125.xsrv.jp/support/manual/</a:t>
                      </a:r>
                      <a:r>
                        <a:rPr lang="en-US" altLang="ja-JP" sz="1050" dirty="0" err="1" smtClean="0">
                          <a:solidFill>
                            <a:schemeClr val="tx1"/>
                          </a:solidFill>
                          <a:highlight>
                            <a:srgbClr val="FFFFFF"/>
                          </a:highlight>
                          <a:latin typeface="Verdana"/>
                          <a:ea typeface="Verdana"/>
                          <a:cs typeface="Verdana"/>
                          <a:sym typeface="Verdana"/>
                        </a:rPr>
                        <a:t>news.pdf</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なお、文字を太字にする場合は下記のようにすると変わります</a:t>
                      </a: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&lt;strong&gt;</a:t>
                      </a:r>
                      <a:r>
                        <a:rPr lang="ja-JP" altLang="en-US" sz="1050" dirty="0" smtClean="0">
                          <a:solidFill>
                            <a:schemeClr val="tx1"/>
                          </a:solidFill>
                          <a:highlight>
                            <a:srgbClr val="FFFFFF"/>
                          </a:highlight>
                          <a:latin typeface="Verdana"/>
                          <a:ea typeface="Verdana"/>
                          <a:cs typeface="Verdana"/>
                          <a:sym typeface="Verdana"/>
                        </a:rPr>
                        <a:t>太字にしたい文字をここに入れる</a:t>
                      </a:r>
                      <a:r>
                        <a:rPr lang="en-US" altLang="ja-JP" sz="1050" dirty="0" smtClean="0">
                          <a:solidFill>
                            <a:schemeClr val="tx1"/>
                          </a:solidFill>
                          <a:highlight>
                            <a:srgbClr val="FFFFFF"/>
                          </a:highlight>
                          <a:latin typeface="Verdana"/>
                          <a:ea typeface="Verdana"/>
                          <a:cs typeface="Verdana"/>
                          <a:sym typeface="Verdana"/>
                        </a:rPr>
                        <a:t>&lt;/strong&gt;</a:t>
                      </a:r>
                    </a:p>
                    <a:p>
                      <a:pPr marL="0" lvl="0" indent="0" rtl="0">
                        <a:lnSpc>
                          <a:spcPct val="123100"/>
                        </a:lnSpc>
                        <a:spcBef>
                          <a:spcPts val="0"/>
                        </a:spcBef>
                        <a:spcAft>
                          <a:spcPts val="0"/>
                        </a:spcAft>
                        <a:buNone/>
                      </a:pP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操作方法等について、ご不明な点ございましたらお申し付けください</a:t>
                      </a: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a:t>
                      </a: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ホームページの修正・更新依頼</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更新フォーム</a:t>
                      </a:r>
                      <a:r>
                        <a:rPr lang="en-US" altLang="ja-JP" sz="1050" dirty="0" err="1" smtClean="0">
                          <a:solidFill>
                            <a:schemeClr val="tx1"/>
                          </a:solidFill>
                          <a:highlight>
                            <a:srgbClr val="FFFFFF"/>
                          </a:highlight>
                          <a:latin typeface="Verdana"/>
                          <a:ea typeface="Verdana"/>
                          <a:cs typeface="Verdana"/>
                          <a:sym typeface="Verdana"/>
                        </a:rPr>
                        <a:t>URL→http</a:t>
                      </a:r>
                      <a:r>
                        <a:rPr lang="en-US" altLang="ja-JP" sz="1050" dirty="0" smtClean="0">
                          <a:solidFill>
                            <a:schemeClr val="tx1"/>
                          </a:solidFill>
                          <a:highlight>
                            <a:srgbClr val="FFFFFF"/>
                          </a:highlight>
                          <a:latin typeface="Verdana"/>
                          <a:ea typeface="Verdana"/>
                          <a:cs typeface="Verdana"/>
                          <a:sym typeface="Verdana"/>
                        </a:rPr>
                        <a:t>://hero-</a:t>
                      </a:r>
                      <a:r>
                        <a:rPr lang="en-US" altLang="ja-JP" sz="1050" dirty="0" err="1" smtClean="0">
                          <a:solidFill>
                            <a:schemeClr val="tx1"/>
                          </a:solidFill>
                          <a:highlight>
                            <a:srgbClr val="FFFFFF"/>
                          </a:highlight>
                          <a:latin typeface="Verdana"/>
                          <a:ea typeface="Verdana"/>
                          <a:cs typeface="Verdana"/>
                          <a:sym typeface="Verdana"/>
                        </a:rPr>
                        <a:t>customer.com</a:t>
                      </a:r>
                      <a:r>
                        <a:rPr lang="en-US" altLang="ja-JP" sz="1050" dirty="0" smtClean="0">
                          <a:solidFill>
                            <a:schemeClr val="tx1"/>
                          </a:solidFill>
                          <a:highlight>
                            <a:srgbClr val="FFFFFF"/>
                          </a:highlight>
                          <a:latin typeface="Verdana"/>
                          <a:ea typeface="Verdana"/>
                          <a:cs typeface="Verdana"/>
                          <a:sym typeface="Verdana"/>
                        </a:rPr>
                        <a:t>/form/b7eexrua8z</a:t>
                      </a: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お気に入りに登録をお願いします。</a:t>
                      </a: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en-US" altLang="ja-JP" sz="1050" dirty="0" smtClean="0">
                          <a:solidFill>
                            <a:schemeClr val="tx1"/>
                          </a:solidFill>
                          <a:highlight>
                            <a:srgbClr val="FFFFFF"/>
                          </a:highlight>
                          <a:latin typeface="Verdana"/>
                          <a:ea typeface="Verdana"/>
                          <a:cs typeface="Verdana"/>
                          <a:sym typeface="Verdana"/>
                        </a:rPr>
                        <a:t>■</a:t>
                      </a:r>
                      <a:r>
                        <a:rPr lang="ja-JP" altLang="en-US" sz="1050" dirty="0" smtClean="0">
                          <a:solidFill>
                            <a:schemeClr val="tx1"/>
                          </a:solidFill>
                          <a:highlight>
                            <a:srgbClr val="FFFFFF"/>
                          </a:highlight>
                          <a:latin typeface="Verdana"/>
                          <a:ea typeface="Verdana"/>
                          <a:cs typeface="Verdana"/>
                          <a:sym typeface="Verdana"/>
                        </a:rPr>
                        <a:t>更新サポートセンター：（ホームページの修正更新・各種お問い合わせ・ご相談）</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・メール　</a:t>
                      </a:r>
                      <a:r>
                        <a:rPr lang="en-US" altLang="ja-JP" sz="1050" dirty="0" err="1" smtClean="0">
                          <a:solidFill>
                            <a:schemeClr val="tx1"/>
                          </a:solidFill>
                          <a:highlight>
                            <a:srgbClr val="FFFFFF"/>
                          </a:highlight>
                          <a:latin typeface="Verdana"/>
                          <a:ea typeface="Verdana"/>
                          <a:cs typeface="Verdana"/>
                          <a:sym typeface="Verdana"/>
                        </a:rPr>
                        <a:t>support@hero-customer.com</a:t>
                      </a:r>
                      <a:endParaRPr lang="en-US" altLang="ja-JP" sz="1050" dirty="0" smtClean="0">
                        <a:solidFill>
                          <a:schemeClr val="tx1"/>
                        </a:solidFill>
                        <a:highlight>
                          <a:srgbClr val="FFFFFF"/>
                        </a:highlight>
                        <a:latin typeface="Verdana"/>
                        <a:ea typeface="Verdana"/>
                        <a:cs typeface="Verdana"/>
                        <a:sym typeface="Verdana"/>
                      </a:endParaRP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・フリーダイヤル　</a:t>
                      </a:r>
                      <a:r>
                        <a:rPr lang="en-US" altLang="ja-JP" sz="1050" dirty="0" smtClean="0">
                          <a:solidFill>
                            <a:schemeClr val="tx1"/>
                          </a:solidFill>
                          <a:highlight>
                            <a:srgbClr val="FFFFFF"/>
                          </a:highlight>
                          <a:latin typeface="Verdana"/>
                          <a:ea typeface="Verdana"/>
                          <a:cs typeface="Verdana"/>
                          <a:sym typeface="Verdana"/>
                        </a:rPr>
                        <a:t>0120-90-0383</a:t>
                      </a:r>
                      <a:r>
                        <a:rPr lang="ja-JP" altLang="en-US" sz="1050" dirty="0" smtClean="0">
                          <a:solidFill>
                            <a:schemeClr val="tx1"/>
                          </a:solidFill>
                          <a:highlight>
                            <a:srgbClr val="FFFFFF"/>
                          </a:highlight>
                          <a:latin typeface="Verdana"/>
                          <a:ea typeface="Verdana"/>
                          <a:cs typeface="Verdana"/>
                          <a:sym typeface="Verdana"/>
                        </a:rPr>
                        <a:t>（平日</a:t>
                      </a:r>
                      <a:r>
                        <a:rPr lang="en-US" altLang="ja-JP" sz="1050" dirty="0" smtClean="0">
                          <a:solidFill>
                            <a:schemeClr val="tx1"/>
                          </a:solidFill>
                          <a:highlight>
                            <a:srgbClr val="FFFFFF"/>
                          </a:highlight>
                          <a:latin typeface="Verdana"/>
                          <a:ea typeface="Verdana"/>
                          <a:cs typeface="Verdana"/>
                          <a:sym typeface="Verdana"/>
                        </a:rPr>
                        <a:t>9:00</a:t>
                      </a:r>
                      <a:r>
                        <a:rPr lang="ja-JP" altLang="en-US" sz="1050" dirty="0" smtClean="0">
                          <a:solidFill>
                            <a:schemeClr val="tx1"/>
                          </a:solidFill>
                          <a:highlight>
                            <a:srgbClr val="FFFFFF"/>
                          </a:highlight>
                          <a:latin typeface="Verdana"/>
                          <a:ea typeface="Verdana"/>
                          <a:cs typeface="Verdana"/>
                          <a:sym typeface="Verdana"/>
                        </a:rPr>
                        <a:t>－</a:t>
                      </a:r>
                      <a:r>
                        <a:rPr lang="en-US" altLang="ja-JP" sz="1050" dirty="0" smtClean="0">
                          <a:solidFill>
                            <a:schemeClr val="tx1"/>
                          </a:solidFill>
                          <a:highlight>
                            <a:srgbClr val="FFFFFF"/>
                          </a:highlight>
                          <a:latin typeface="Verdana"/>
                          <a:ea typeface="Verdana"/>
                          <a:cs typeface="Verdana"/>
                          <a:sym typeface="Verdana"/>
                        </a:rPr>
                        <a:t>19:00 </a:t>
                      </a:r>
                      <a:r>
                        <a:rPr lang="ja-JP" altLang="en-US" sz="1050" dirty="0" smtClean="0">
                          <a:solidFill>
                            <a:schemeClr val="tx1"/>
                          </a:solidFill>
                          <a:highlight>
                            <a:srgbClr val="FFFFFF"/>
                          </a:highlight>
                          <a:latin typeface="Verdana"/>
                          <a:ea typeface="Verdana"/>
                          <a:cs typeface="Verdana"/>
                          <a:sym typeface="Verdana"/>
                        </a:rPr>
                        <a:t>土日祝休）</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・ファックス　　　</a:t>
                      </a:r>
                      <a:r>
                        <a:rPr lang="en-US" altLang="ja-JP" sz="1050" dirty="0" smtClean="0">
                          <a:solidFill>
                            <a:schemeClr val="tx1"/>
                          </a:solidFill>
                          <a:highlight>
                            <a:srgbClr val="FFFFFF"/>
                          </a:highlight>
                          <a:latin typeface="Verdana"/>
                          <a:ea typeface="Verdana"/>
                          <a:cs typeface="Verdana"/>
                          <a:sym typeface="Verdana"/>
                        </a:rPr>
                        <a:t>03-5579-8771</a:t>
                      </a:r>
                    </a:p>
                    <a:p>
                      <a:pPr marL="0" lvl="0" indent="0" rtl="0">
                        <a:lnSpc>
                          <a:spcPct val="123100"/>
                        </a:lnSpc>
                        <a:spcBef>
                          <a:spcPts val="0"/>
                        </a:spcBef>
                        <a:spcAft>
                          <a:spcPts val="0"/>
                        </a:spcAft>
                        <a:buNone/>
                      </a:pPr>
                      <a:r>
                        <a:rPr lang="ja-JP" altLang="en-US" sz="1050" dirty="0" smtClean="0">
                          <a:solidFill>
                            <a:schemeClr val="tx1"/>
                          </a:solidFill>
                          <a:highlight>
                            <a:srgbClr val="FFFFFF"/>
                          </a:highlight>
                          <a:latin typeface="Verdana"/>
                          <a:ea typeface="Verdana"/>
                          <a:cs typeface="Verdana"/>
                          <a:sym typeface="Verdana"/>
                        </a:rPr>
                        <a:t>－－－－－－－－－－－－－－－－－－－－－－－－－－－－－－－－－－</a:t>
                      </a:r>
                    </a:p>
                    <a:p>
                      <a:pPr marL="0" lvl="0" indent="0" rtl="0">
                        <a:lnSpc>
                          <a:spcPct val="123100"/>
                        </a:lnSpc>
                        <a:spcBef>
                          <a:spcPts val="0"/>
                        </a:spcBef>
                        <a:spcAft>
                          <a:spcPts val="0"/>
                        </a:spcAft>
                        <a:buNone/>
                      </a:pPr>
                      <a:endParaRPr lang="ja-JP" altLang="en-US" sz="1050" dirty="0" smtClean="0">
                        <a:solidFill>
                          <a:schemeClr val="tx1"/>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783695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3"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サポートセンター案内（書面）　別紙</a:t>
            </a:r>
            <a:endParaRPr lang="ja" altLang="en-US" sz="2400" dirty="0" smtClean="0">
              <a:solidFill>
                <a:schemeClr val="tx1"/>
              </a:solidFill>
            </a:endParaRPr>
          </a:p>
        </p:txBody>
      </p:sp>
    </p:spTree>
    <p:extLst>
      <p:ext uri="{BB962C8B-B14F-4D97-AF65-F5344CB8AC3E}">
        <p14:creationId xmlns:p14="http://schemas.microsoft.com/office/powerpoint/2010/main" val="372339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7" name="Shape 81"/>
          <p:cNvSpPr txBox="1">
            <a:spLocks/>
          </p:cNvSpPr>
          <p:nvPr/>
        </p:nvSpPr>
        <p:spPr>
          <a:xfrm>
            <a:off x="437722" y="971802"/>
            <a:ext cx="8520600" cy="3150900"/>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1050" dirty="0" smtClean="0">
                <a:solidFill>
                  <a:schemeClr val="tx1"/>
                </a:solidFill>
              </a:rPr>
              <a:t>■</a:t>
            </a:r>
            <a:r>
              <a:rPr lang="ja-JP" altLang="en-US" sz="1050" dirty="0" smtClean="0">
                <a:solidFill>
                  <a:schemeClr val="tx1"/>
                </a:solidFill>
              </a:rPr>
              <a:t> 概要</a:t>
            </a:r>
            <a:endParaRPr lang="ja" altLang="en-US" sz="1050" dirty="0" smtClean="0">
              <a:solidFill>
                <a:schemeClr val="tx1"/>
              </a:solidFill>
            </a:endParaRPr>
          </a:p>
          <a:p>
            <a:pPr algn="l">
              <a:spcBef>
                <a:spcPts val="1600"/>
              </a:spcBef>
            </a:pPr>
            <a:r>
              <a:rPr lang="en-US" altLang="ja-JP" sz="1050" dirty="0" smtClean="0">
                <a:solidFill>
                  <a:schemeClr val="tx1"/>
                </a:solidFill>
              </a:rPr>
              <a:t>■</a:t>
            </a:r>
            <a:r>
              <a:rPr lang="ja-JP" altLang="en-US" sz="1050" dirty="0" smtClean="0">
                <a:solidFill>
                  <a:schemeClr val="tx1"/>
                </a:solidFill>
              </a:rPr>
              <a:t> 受注後</a:t>
            </a:r>
            <a:endParaRPr lang="en-US" altLang="ja-JP" sz="1050" dirty="0" smtClean="0">
              <a:solidFill>
                <a:schemeClr val="tx1"/>
              </a:solidFill>
            </a:endParaRPr>
          </a:p>
          <a:p>
            <a:pPr algn="l">
              <a:spcBef>
                <a:spcPts val="1600"/>
              </a:spcBef>
            </a:pPr>
            <a:r>
              <a:rPr lang="en-US" altLang="ja-JP" sz="1050" dirty="0">
                <a:solidFill>
                  <a:schemeClr val="tx1"/>
                </a:solidFill>
              </a:rPr>
              <a:t>■</a:t>
            </a:r>
            <a:r>
              <a:rPr lang="ja-JP" altLang="en-US" sz="1050" dirty="0">
                <a:solidFill>
                  <a:schemeClr val="tx1"/>
                </a:solidFill>
              </a:rPr>
              <a:t> </a:t>
            </a:r>
            <a:r>
              <a:rPr lang="ja-JP" altLang="en-US" sz="1050" dirty="0" smtClean="0">
                <a:solidFill>
                  <a:schemeClr val="tx1"/>
                </a:solidFill>
              </a:rPr>
              <a:t>注意事項</a:t>
            </a:r>
            <a:endParaRPr lang="ja" altLang="en-US" sz="1050" dirty="0" smtClean="0">
              <a:solidFill>
                <a:schemeClr val="tx1"/>
              </a:solidFill>
            </a:endParaRPr>
          </a:p>
          <a:p>
            <a:pPr algn="l">
              <a:spcBef>
                <a:spcPts val="1600"/>
              </a:spcBef>
            </a:pPr>
            <a:r>
              <a:rPr lang="en-US" altLang="ja-JP" sz="1050" dirty="0" smtClean="0">
                <a:solidFill>
                  <a:schemeClr val="tx1"/>
                </a:solidFill>
              </a:rPr>
              <a:t>■</a:t>
            </a:r>
            <a:r>
              <a:rPr lang="ja-JP" altLang="en-US" sz="1050" dirty="0" smtClean="0">
                <a:solidFill>
                  <a:schemeClr val="tx1"/>
                </a:solidFill>
              </a:rPr>
              <a:t> 依頼方法</a:t>
            </a:r>
            <a:endParaRPr lang="en-US" altLang="ja-JP" sz="1050" dirty="0" smtClean="0">
              <a:solidFill>
                <a:schemeClr val="tx1"/>
              </a:solidFill>
            </a:endParaRPr>
          </a:p>
          <a:p>
            <a:pPr algn="l">
              <a:spcBef>
                <a:spcPts val="1600"/>
              </a:spcBef>
            </a:pPr>
            <a:r>
              <a:rPr lang="en-US" altLang="ja-JP" sz="1050" dirty="0" smtClean="0">
                <a:solidFill>
                  <a:schemeClr val="tx1"/>
                </a:solidFill>
              </a:rPr>
              <a:t>■</a:t>
            </a:r>
            <a:r>
              <a:rPr lang="ja-JP" altLang="en-US" sz="1050" dirty="0" smtClean="0">
                <a:solidFill>
                  <a:schemeClr val="tx1"/>
                </a:solidFill>
              </a:rPr>
              <a:t>引き継ぎにあたって</a:t>
            </a:r>
            <a:endParaRPr lang="en-US" altLang="ja-JP" sz="1050" dirty="0" smtClean="0">
              <a:solidFill>
                <a:schemeClr val="tx1"/>
              </a:solidFill>
            </a:endParaRPr>
          </a:p>
          <a:p>
            <a:pPr algn="l">
              <a:spcBef>
                <a:spcPts val="1600"/>
              </a:spcBef>
            </a:pPr>
            <a:r>
              <a:rPr lang="en-US" altLang="ja-JP" sz="1050" dirty="0" smtClean="0">
                <a:solidFill>
                  <a:schemeClr val="tx1"/>
                </a:solidFill>
              </a:rPr>
              <a:t>■</a:t>
            </a:r>
            <a:r>
              <a:rPr lang="ja-JP" altLang="en-US" sz="1050" dirty="0" smtClean="0">
                <a:solidFill>
                  <a:schemeClr val="tx1"/>
                </a:solidFill>
              </a:rPr>
              <a:t>引き継ぎ後</a:t>
            </a:r>
            <a:endParaRPr lang="en-US" altLang="ja-JP" sz="1050" dirty="0" smtClean="0">
              <a:solidFill>
                <a:schemeClr val="tx1"/>
              </a:solidFill>
            </a:endParaRPr>
          </a:p>
          <a:p>
            <a:pPr algn="l">
              <a:spcBef>
                <a:spcPts val="1600"/>
              </a:spcBef>
            </a:pPr>
            <a:r>
              <a:rPr lang="en-US" altLang="ja-JP" sz="1050" dirty="0" smtClean="0">
                <a:solidFill>
                  <a:schemeClr val="tx1"/>
                </a:solidFill>
              </a:rPr>
              <a:t>■</a:t>
            </a:r>
            <a:r>
              <a:rPr lang="ja-JP" altLang="en-US" sz="1050" dirty="0" smtClean="0">
                <a:solidFill>
                  <a:schemeClr val="tx1"/>
                </a:solidFill>
              </a:rPr>
              <a:t> ディレクションツール　＊別紙</a:t>
            </a:r>
            <a:endParaRPr lang="en-US" altLang="ja-JP" sz="1050" dirty="0" smtClean="0">
              <a:solidFill>
                <a:schemeClr val="tx1"/>
              </a:solidFill>
            </a:endParaRPr>
          </a:p>
          <a:p>
            <a:pPr algn="l">
              <a:spcBef>
                <a:spcPts val="1600"/>
              </a:spcBef>
            </a:pPr>
            <a:r>
              <a:rPr lang="en-US" altLang="ja-JP" sz="1050" dirty="0" smtClean="0">
                <a:solidFill>
                  <a:schemeClr val="tx1"/>
                </a:solidFill>
              </a:rPr>
              <a:t>■DTP</a:t>
            </a:r>
          </a:p>
          <a:p>
            <a:pPr algn="l">
              <a:spcBef>
                <a:spcPts val="1600"/>
              </a:spcBef>
            </a:pPr>
            <a:endParaRPr lang="en-US" altLang="ja-JP" sz="1050" dirty="0" smtClean="0">
              <a:solidFill>
                <a:schemeClr val="tx1"/>
              </a:solidFill>
            </a:endParaRPr>
          </a:p>
        </p:txBody>
      </p:sp>
    </p:spTree>
    <p:extLst>
      <p:ext uri="{BB962C8B-B14F-4D97-AF65-F5344CB8AC3E}">
        <p14:creationId xmlns:p14="http://schemas.microsoft.com/office/powerpoint/2010/main" val="3772337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522368" y="2154661"/>
            <a:ext cx="8153037"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ja-JP" altLang="en-US" sz="2400" dirty="0" smtClean="0">
                <a:solidFill>
                  <a:schemeClr val="tx1"/>
                </a:solidFill>
              </a:rPr>
              <a:t>ディレクションツール</a:t>
            </a:r>
            <a:endParaRPr lang="en-US" altLang="ja-JP" sz="2400" dirty="0" smtClean="0">
              <a:solidFill>
                <a:schemeClr val="tx1"/>
              </a:solidFill>
            </a:endParaRPr>
          </a:p>
          <a:p>
            <a:pPr>
              <a:spcBef>
                <a:spcPts val="0"/>
              </a:spcBef>
            </a:pPr>
            <a:endParaRPr lang="en-US" altLang="ja-JP" sz="2400" dirty="0" smtClean="0">
              <a:solidFill>
                <a:schemeClr val="tx1"/>
              </a:solidFill>
            </a:endParaRPr>
          </a:p>
          <a:p>
            <a:pPr>
              <a:spcBef>
                <a:spcPts val="0"/>
              </a:spcBef>
            </a:pPr>
            <a:r>
              <a:rPr lang="ja-JP" altLang="en-US" sz="2400" dirty="0" smtClean="0">
                <a:solidFill>
                  <a:schemeClr val="tx1"/>
                </a:solidFill>
              </a:rPr>
              <a:t>別紙</a:t>
            </a:r>
            <a:endParaRPr lang="ja" altLang="en-US" sz="2400" dirty="0" smtClean="0">
              <a:solidFill>
                <a:schemeClr val="tx1"/>
              </a:solidFill>
            </a:endParaRPr>
          </a:p>
        </p:txBody>
      </p:sp>
    </p:spTree>
    <p:extLst>
      <p:ext uri="{BB962C8B-B14F-4D97-AF65-F5344CB8AC3E}">
        <p14:creationId xmlns:p14="http://schemas.microsoft.com/office/powerpoint/2010/main" val="1167945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562260" y="2154661"/>
            <a:ext cx="8026750"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en-US" altLang="ja-JP" sz="2400" dirty="0" smtClean="0">
                <a:solidFill>
                  <a:schemeClr val="tx1"/>
                </a:solidFill>
              </a:rPr>
              <a:t>DTP</a:t>
            </a:r>
            <a:r>
              <a:rPr lang="ja-JP" altLang="en-US" sz="2400" dirty="0" smtClean="0">
                <a:solidFill>
                  <a:schemeClr val="tx1"/>
                </a:solidFill>
              </a:rPr>
              <a:t>依頼</a:t>
            </a:r>
            <a:endParaRPr lang="ja" altLang="en-US" sz="2400" dirty="0" smtClean="0">
              <a:solidFill>
                <a:schemeClr val="tx1"/>
              </a:solidFill>
            </a:endParaRPr>
          </a:p>
        </p:txBody>
      </p:sp>
    </p:spTree>
    <p:extLst>
      <p:ext uri="{BB962C8B-B14F-4D97-AF65-F5344CB8AC3E}">
        <p14:creationId xmlns:p14="http://schemas.microsoft.com/office/powerpoint/2010/main" val="26258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3"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制作依頼</a:t>
            </a:r>
            <a:endParaRPr lang="ja" altLang="en-US" sz="24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1497631007"/>
              </p:ext>
            </p:extLst>
          </p:nvPr>
        </p:nvGraphicFramePr>
        <p:xfrm>
          <a:off x="585687" y="995442"/>
          <a:ext cx="8061488" cy="3590903"/>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制作依頼／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ja-JP" sz="1050" dirty="0" smtClean="0">
                          <a:solidFill>
                            <a:srgbClr val="262626"/>
                          </a:solidFill>
                          <a:highlight>
                            <a:srgbClr val="FFFFFF"/>
                          </a:highlight>
                          <a:latin typeface="Verdana"/>
                          <a:ea typeface="Verdana"/>
                          <a:cs typeface="Verdana"/>
                          <a:sym typeface="Verdana"/>
                        </a:rPr>
                        <a:t>d</a:t>
                      </a:r>
                      <a:r>
                        <a:rPr lang="en-US" altLang="ja-JP" sz="1050" dirty="0" err="1" smtClean="0">
                          <a:solidFill>
                            <a:srgbClr val="262626"/>
                          </a:solidFill>
                          <a:highlight>
                            <a:srgbClr val="FFFFFF"/>
                          </a:highlight>
                          <a:latin typeface="Verdana"/>
                          <a:ea typeface="Verdana"/>
                          <a:cs typeface="Verdana"/>
                          <a:sym typeface="Verdana"/>
                        </a:rPr>
                        <a:t>tp@hero-customer.com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t>xxx</a:t>
                      </a:r>
                      <a:r>
                        <a:rPr lang="ja-JP" altLang="en-US" sz="1050" dirty="0" smtClean="0"/>
                        <a:t>さん</a:t>
                      </a:r>
                      <a:br>
                        <a:rPr lang="ja-JP" altLang="en-US" sz="1050" dirty="0" smtClean="0"/>
                      </a:br>
                      <a:r>
                        <a:rPr lang="ja-JP" altLang="en-US" sz="1050" dirty="0" smtClean="0"/>
                        <a:t/>
                      </a:r>
                      <a:br>
                        <a:rPr lang="ja-JP" altLang="en-US" sz="1050" dirty="0" smtClean="0"/>
                      </a:br>
                      <a:r>
                        <a:rPr lang="ja-JP" altLang="en-US" sz="1050" dirty="0" smtClean="0"/>
                        <a:t>お疲れ様です。</a:t>
                      </a:r>
                      <a:br>
                        <a:rPr lang="ja-JP" altLang="en-US" sz="1050" dirty="0" smtClean="0"/>
                      </a:br>
                      <a:r>
                        <a:rPr lang="ja-JP" altLang="en-US" sz="1050" dirty="0" smtClean="0"/>
                        <a:t>下記のデザイン制作をお願い致します。</a:t>
                      </a:r>
                      <a:br>
                        <a:rPr lang="ja-JP" altLang="en-US" sz="1050" dirty="0" smtClean="0"/>
                      </a:br>
                      <a:r>
                        <a:rPr lang="ja-JP" altLang="en-US" sz="1050" dirty="0" smtClean="0"/>
                        <a:t/>
                      </a:r>
                      <a:br>
                        <a:rPr lang="ja-JP" altLang="en-US" sz="1050" dirty="0" smtClean="0"/>
                      </a:br>
                      <a:r>
                        <a:rPr lang="en-US" altLang="ja-JP" sz="1050" dirty="0" smtClean="0"/>
                        <a:t>【</a:t>
                      </a:r>
                      <a:r>
                        <a:rPr lang="ja-JP" altLang="en-US" sz="1050" dirty="0" smtClean="0"/>
                        <a:t>制作物</a:t>
                      </a:r>
                      <a:r>
                        <a:rPr lang="en-US" altLang="ja-JP" sz="1050" dirty="0" smtClean="0"/>
                        <a:t>】</a:t>
                      </a:r>
                      <a:r>
                        <a:rPr lang="ja-JP" altLang="en-US" sz="1050" dirty="0" smtClean="0"/>
                        <a:t>名刺・診察券・封筒・チラシ</a:t>
                      </a:r>
                      <a:br>
                        <a:rPr lang="ja-JP" altLang="en-US" sz="1050" dirty="0" smtClean="0"/>
                      </a:br>
                      <a:r>
                        <a:rPr lang="en-US" altLang="ja-JP" sz="1050" dirty="0" smtClean="0"/>
                        <a:t>【</a:t>
                      </a:r>
                      <a:r>
                        <a:rPr lang="ja-JP" altLang="en-US" sz="1050" dirty="0" smtClean="0"/>
                        <a:t>制作納期</a:t>
                      </a:r>
                      <a:r>
                        <a:rPr lang="en-US" altLang="ja-JP" sz="1050" dirty="0" smtClean="0"/>
                        <a:t>】○</a:t>
                      </a:r>
                      <a:r>
                        <a:rPr lang="ja-JP" altLang="en-US" sz="1050" dirty="0" smtClean="0"/>
                        <a:t>月</a:t>
                      </a:r>
                      <a:r>
                        <a:rPr lang="en-US" altLang="ja-JP" sz="1050" dirty="0" smtClean="0"/>
                        <a:t>○</a:t>
                      </a:r>
                      <a:r>
                        <a:rPr lang="ja-JP" altLang="en-US" sz="1050" dirty="0" smtClean="0"/>
                        <a:t>週目中</a:t>
                      </a:r>
                      <a:br>
                        <a:rPr lang="ja-JP" altLang="en-US" sz="1050" dirty="0" smtClean="0"/>
                      </a:br>
                      <a:r>
                        <a:rPr lang="en-US" altLang="ja-JP" sz="1050" dirty="0" smtClean="0"/>
                        <a:t>【</a:t>
                      </a:r>
                      <a:r>
                        <a:rPr lang="ja-JP" altLang="en-US" sz="1050" dirty="0" smtClean="0"/>
                        <a:t>顧客基本情報</a:t>
                      </a:r>
                      <a:r>
                        <a:rPr lang="en-US" altLang="ja-JP" sz="1050" dirty="0" smtClean="0"/>
                        <a:t>】</a:t>
                      </a:r>
                      <a:r>
                        <a:rPr lang="en-US" altLang="ja-JP" sz="1050" dirty="0" err="1" smtClean="0"/>
                        <a:t>xxxxxxxxx.com</a:t>
                      </a:r>
                      <a:r>
                        <a:rPr lang="en-US" altLang="ja-JP" sz="1050" dirty="0" smtClean="0"/>
                        <a:t/>
                      </a:r>
                      <a:br>
                        <a:rPr lang="en-US" altLang="ja-JP" sz="1050" dirty="0" smtClean="0"/>
                      </a:br>
                      <a:r>
                        <a:rPr lang="en-US" altLang="ja-JP" sz="1050" dirty="0" smtClean="0"/>
                        <a:t>【</a:t>
                      </a:r>
                      <a:r>
                        <a:rPr lang="ja-JP" altLang="en-US" sz="1050" dirty="0" smtClean="0"/>
                        <a:t>告知サイト</a:t>
                      </a:r>
                      <a:r>
                        <a:rPr lang="en-US" altLang="ja-JP" sz="1050" dirty="0" smtClean="0"/>
                        <a:t>】</a:t>
                      </a:r>
                      <a:r>
                        <a:rPr lang="en-US" altLang="ja-JP" sz="1050" dirty="0" err="1" smtClean="0"/>
                        <a:t>xxxxxxxxx.com</a:t>
                      </a:r>
                      <a:r>
                        <a:rPr lang="ja-JP" altLang="en-US" sz="1050" dirty="0" smtClean="0"/>
                        <a:t>（</a:t>
                      </a:r>
                      <a:r>
                        <a:rPr lang="en-US" altLang="ja-JP" sz="1050" dirty="0" smtClean="0"/>
                        <a:t>←</a:t>
                      </a:r>
                      <a:r>
                        <a:rPr lang="ja-JP" altLang="en-US" sz="1050" dirty="0" smtClean="0"/>
                        <a:t>なくても</a:t>
                      </a:r>
                      <a:r>
                        <a:rPr lang="en-US" altLang="ja-JP" sz="1050" dirty="0" smtClean="0"/>
                        <a:t>OK</a:t>
                      </a:r>
                      <a:r>
                        <a:rPr lang="ja-JP" altLang="en-US" sz="1050" dirty="0" smtClean="0"/>
                        <a:t>）</a:t>
                      </a:r>
                      <a:br>
                        <a:rPr lang="ja-JP" altLang="en-US" sz="1050" dirty="0" smtClean="0"/>
                      </a:br>
                      <a:r>
                        <a:rPr lang="en-US" altLang="ja-JP" sz="1050" dirty="0" smtClean="0"/>
                        <a:t>【HP</a:t>
                      </a:r>
                      <a:r>
                        <a:rPr lang="ja-JP" altLang="en-US" sz="1050" dirty="0" smtClean="0"/>
                        <a:t>デザイン</a:t>
                      </a:r>
                      <a:r>
                        <a:rPr lang="en-US" altLang="ja-JP" sz="1050" dirty="0" smtClean="0"/>
                        <a:t>】</a:t>
                      </a:r>
                      <a:r>
                        <a:rPr lang="en-US" altLang="ja-JP" sz="1050" dirty="0" err="1" smtClean="0"/>
                        <a:t>xxxxxxxxx.com</a:t>
                      </a:r>
                      <a:r>
                        <a:rPr lang="ja-JP" altLang="en-US" sz="1050" dirty="0" smtClean="0"/>
                        <a:t>（</a:t>
                      </a:r>
                      <a:r>
                        <a:rPr lang="en-US" altLang="ja-JP" sz="1050" dirty="0" smtClean="0"/>
                        <a:t>←</a:t>
                      </a:r>
                      <a:r>
                        <a:rPr lang="ja-JP" altLang="en-US" sz="1050" dirty="0" smtClean="0"/>
                        <a:t>なくても</a:t>
                      </a:r>
                      <a:r>
                        <a:rPr lang="en-US" altLang="ja-JP" sz="1050" dirty="0" smtClean="0"/>
                        <a:t>OK</a:t>
                      </a:r>
                      <a:r>
                        <a:rPr lang="ja-JP" altLang="en-US" sz="1050" dirty="0" smtClean="0"/>
                        <a:t>）</a:t>
                      </a:r>
                      <a:br>
                        <a:rPr lang="ja-JP" altLang="en-US" sz="1050" dirty="0" smtClean="0"/>
                      </a:br>
                      <a:r>
                        <a:rPr lang="ja-JP" altLang="en-US" sz="1050" dirty="0" smtClean="0"/>
                        <a:t/>
                      </a:r>
                      <a:br>
                        <a:rPr lang="ja-JP" altLang="en-US" sz="1050" dirty="0" smtClean="0"/>
                      </a:br>
                      <a:r>
                        <a:rPr lang="en-US" altLang="ja-JP" sz="1050" dirty="0" smtClean="0"/>
                        <a:t>——————————————————————————</a:t>
                      </a:r>
                      <a:br>
                        <a:rPr lang="en-US" altLang="ja-JP" sz="1050" dirty="0" smtClean="0"/>
                      </a:br>
                      <a:r>
                        <a:rPr lang="en-US" altLang="ja-JP" sz="1050" dirty="0" smtClean="0"/>
                        <a:t/>
                      </a:r>
                      <a:br>
                        <a:rPr lang="en-US" altLang="ja-JP" sz="1050" dirty="0" smtClean="0"/>
                      </a:br>
                      <a:endParaRPr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23392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758055637"/>
              </p:ext>
            </p:extLst>
          </p:nvPr>
        </p:nvGraphicFramePr>
        <p:xfrm>
          <a:off x="585687" y="995442"/>
          <a:ext cx="8061488" cy="4031131"/>
        </p:xfrm>
        <a:graphic>
          <a:graphicData uri="http://schemas.openxmlformats.org/drawingml/2006/table">
            <a:tbl>
              <a:tblPr firstRow="1" bandRow="1">
                <a:tableStyleId>{2D5ABB26-0587-4C30-8999-92F81FD0307C}</a:tableStyleId>
              </a:tblPr>
              <a:tblGrid>
                <a:gridCol w="684246"/>
                <a:gridCol w="7377242"/>
              </a:tblGrid>
              <a:tr h="370840">
                <a:tc>
                  <a:txBody>
                    <a:bodyPr/>
                    <a:lstStyle/>
                    <a:p>
                      <a:pPr marL="0" lvl="0" indent="0" rtl="0">
                        <a:lnSpc>
                          <a:spcPct val="123100"/>
                        </a:lnSpc>
                        <a:spcBef>
                          <a:spcPts val="0"/>
                        </a:spcBef>
                        <a:spcAft>
                          <a:spcPts val="0"/>
                        </a:spcAft>
                        <a:buNone/>
                      </a:pP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endParaRPr lang="en-US" altLang="ja-JP" sz="1050" dirty="0" smtClean="0"/>
                    </a:p>
                    <a:p>
                      <a:pPr marL="0" lvl="0" indent="0" rtl="0">
                        <a:lnSpc>
                          <a:spcPct val="123100"/>
                        </a:lnSpc>
                        <a:spcBef>
                          <a:spcPts val="0"/>
                        </a:spcBef>
                        <a:spcAft>
                          <a:spcPts val="0"/>
                        </a:spcAft>
                        <a:buNone/>
                      </a:pPr>
                      <a:r>
                        <a:rPr lang="en-US" altLang="ja-JP" sz="1050" dirty="0" smtClean="0"/>
                        <a:t>◇</a:t>
                      </a:r>
                      <a:r>
                        <a:rPr lang="ja-JP" altLang="en-US" sz="1050" dirty="0" smtClean="0"/>
                        <a:t>デザインについて</a:t>
                      </a:r>
                      <a:br>
                        <a:rPr lang="ja-JP" altLang="en-US" sz="1050" dirty="0" smtClean="0"/>
                      </a:br>
                      <a:r>
                        <a:rPr lang="ja-JP" altLang="en-US" sz="1050" dirty="0" smtClean="0"/>
                        <a:t>・女性の先生なので色は淡め、文字もやわらかいもので</a:t>
                      </a:r>
                      <a:br>
                        <a:rPr lang="ja-JP" altLang="en-US" sz="1050" dirty="0" smtClean="0"/>
                      </a:br>
                      <a:r>
                        <a:rPr lang="ja-JP" altLang="en-US" sz="1050" dirty="0" smtClean="0"/>
                        <a:t>・年配の方がターゲットなので文字は見やすく大きめに</a:t>
                      </a:r>
                      <a:br>
                        <a:rPr lang="ja-JP" altLang="en-US" sz="1050" dirty="0" smtClean="0"/>
                      </a:br>
                      <a:r>
                        <a:rPr lang="ja-JP" altLang="en-US" sz="1050" dirty="0" smtClean="0"/>
                        <a:t>・挨拶文などまだ決まってないので「テキストテキスト」で入れてください</a:t>
                      </a:r>
                      <a:br>
                        <a:rPr lang="ja-JP" altLang="en-US" sz="1050" dirty="0" smtClean="0"/>
                      </a:br>
                      <a:r>
                        <a:rPr lang="ja-JP" altLang="en-US" sz="1050" dirty="0" smtClean="0"/>
                        <a:t/>
                      </a:r>
                      <a:br>
                        <a:rPr lang="ja-JP" altLang="en-US" sz="1050" dirty="0" smtClean="0"/>
                      </a:br>
                      <a:r>
                        <a:rPr lang="ja-JP" altLang="en-US" sz="1050" dirty="0" smtClean="0"/>
                        <a:t>（</a:t>
                      </a:r>
                      <a:r>
                        <a:rPr lang="en-US" altLang="ja-JP" sz="1050" dirty="0" smtClean="0"/>
                        <a:t>↑</a:t>
                      </a:r>
                      <a:r>
                        <a:rPr lang="ja-JP" altLang="en-US" sz="1050" dirty="0" smtClean="0"/>
                        <a:t>デザインについてイメージあればここに記入。</a:t>
                      </a:r>
                      <a:br>
                        <a:rPr lang="ja-JP" altLang="en-US" sz="1050" dirty="0" smtClean="0"/>
                      </a:br>
                      <a:r>
                        <a:rPr lang="ja-JP" altLang="en-US" sz="1050" dirty="0" smtClean="0"/>
                        <a:t>　とくになければ、ロゴのデザインに合わせて制作します）</a:t>
                      </a:r>
                      <a:br>
                        <a:rPr lang="ja-JP" altLang="en-US" sz="1050" dirty="0" smtClean="0"/>
                      </a:br>
                      <a:r>
                        <a:rPr lang="ja-JP" altLang="en-US" sz="1050" dirty="0" smtClean="0"/>
                        <a:t/>
                      </a:r>
                      <a:br>
                        <a:rPr lang="ja-JP" altLang="en-US" sz="1050" dirty="0" smtClean="0"/>
                      </a:br>
                      <a:r>
                        <a:rPr lang="ja-JP" altLang="en-US" sz="1050" dirty="0" smtClean="0"/>
                        <a:t/>
                      </a:r>
                      <a:br>
                        <a:rPr lang="ja-JP" altLang="en-US" sz="1050" dirty="0" smtClean="0"/>
                      </a:br>
                      <a:r>
                        <a:rPr lang="en-US" altLang="ja-JP" sz="1050" dirty="0" smtClean="0"/>
                        <a:t>◇</a:t>
                      </a:r>
                      <a:r>
                        <a:rPr lang="ja-JP" altLang="en-US" sz="1050" dirty="0" smtClean="0"/>
                        <a:t>その他要望・条件</a:t>
                      </a:r>
                      <a:br>
                        <a:rPr lang="ja-JP" altLang="en-US" sz="1050" dirty="0" smtClean="0"/>
                      </a:br>
                      <a:r>
                        <a:rPr lang="ja-JP" altLang="en-US" sz="1050" dirty="0" smtClean="0"/>
                        <a:t>・名刺は横型・裏面は地図と診療時間</a:t>
                      </a:r>
                      <a:br>
                        <a:rPr lang="ja-JP" altLang="en-US" sz="1050" dirty="0" smtClean="0"/>
                      </a:br>
                      <a:r>
                        <a:rPr lang="ja-JP" altLang="en-US" sz="1050" dirty="0" smtClean="0"/>
                        <a:t/>
                      </a:r>
                      <a:br>
                        <a:rPr lang="ja-JP" altLang="en-US" sz="1050" dirty="0" smtClean="0"/>
                      </a:br>
                      <a:r>
                        <a:rPr lang="ja-JP" altLang="en-US" sz="1050" dirty="0" smtClean="0"/>
                        <a:t>（</a:t>
                      </a:r>
                      <a:r>
                        <a:rPr lang="en-US" altLang="ja-JP" sz="1050" dirty="0" smtClean="0"/>
                        <a:t>↑</a:t>
                      </a:r>
                      <a:r>
                        <a:rPr lang="ja-JP" altLang="en-US" sz="1050" dirty="0" smtClean="0"/>
                        <a:t>その他特に指定があれば書いてください）</a:t>
                      </a:r>
                      <a:br>
                        <a:rPr lang="ja-JP" altLang="en-US" sz="1050" dirty="0" smtClean="0"/>
                      </a:br>
                      <a:r>
                        <a:rPr lang="ja-JP" altLang="en-US" sz="1050" dirty="0" smtClean="0"/>
                        <a:t/>
                      </a:r>
                      <a:br>
                        <a:rPr lang="ja-JP" altLang="en-US" sz="1050" dirty="0" smtClean="0"/>
                      </a:br>
                      <a:r>
                        <a:rPr lang="en-US" altLang="ja-JP" sz="1050" dirty="0" smtClean="0"/>
                        <a:t>——————————————————————————</a:t>
                      </a:r>
                      <a:br>
                        <a:rPr lang="en-US" altLang="ja-JP" sz="1050" dirty="0" smtClean="0"/>
                      </a:br>
                      <a:r>
                        <a:rPr lang="en-US" altLang="ja-JP" sz="1050" dirty="0" smtClean="0"/>
                        <a:t/>
                      </a:r>
                      <a:br>
                        <a:rPr lang="en-US" altLang="ja-JP" sz="1050" dirty="0" smtClean="0"/>
                      </a:br>
                      <a:r>
                        <a:rPr lang="ja-JP" altLang="en-US" sz="1050" dirty="0" smtClean="0"/>
                        <a:t>以上宜しくお願いします。</a:t>
                      </a:r>
                      <a:br>
                        <a:rPr lang="ja-JP" altLang="en-US" sz="1050" dirty="0" smtClean="0"/>
                      </a:br>
                      <a:r>
                        <a:rPr lang="ja-JP" altLang="en-US" sz="1050" dirty="0" smtClean="0"/>
                        <a:t/>
                      </a:r>
                      <a:br>
                        <a:rPr lang="ja-JP" altLang="en-US" sz="1050" dirty="0" smtClean="0"/>
                      </a:br>
                      <a:r>
                        <a:rPr lang="en-US" altLang="ja-JP" sz="1050" dirty="0" smtClean="0"/>
                        <a:t>xxx</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520001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3"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増刷依頼</a:t>
            </a:r>
            <a:endParaRPr lang="ja" altLang="en-US" sz="24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3291646115"/>
              </p:ext>
            </p:extLst>
          </p:nvPr>
        </p:nvGraphicFramePr>
        <p:xfrm>
          <a:off x="585687" y="995442"/>
          <a:ext cx="8061488" cy="3984872"/>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増刷依頼／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ja-JP" sz="1050" dirty="0" smtClean="0">
                          <a:solidFill>
                            <a:srgbClr val="262626"/>
                          </a:solidFill>
                          <a:highlight>
                            <a:srgbClr val="FFFFFF"/>
                          </a:highlight>
                          <a:latin typeface="Verdana"/>
                          <a:ea typeface="Verdana"/>
                          <a:cs typeface="Verdana"/>
                          <a:sym typeface="Verdana"/>
                        </a:rPr>
                        <a:t>d</a:t>
                      </a:r>
                      <a:r>
                        <a:rPr lang="en-US" altLang="ja-JP" sz="1050" dirty="0" err="1" smtClean="0">
                          <a:solidFill>
                            <a:srgbClr val="262626"/>
                          </a:solidFill>
                          <a:highlight>
                            <a:srgbClr val="FFFFFF"/>
                          </a:highlight>
                          <a:latin typeface="Verdana"/>
                          <a:ea typeface="Verdana"/>
                          <a:cs typeface="Verdana"/>
                          <a:sym typeface="Verdana"/>
                        </a:rPr>
                        <a:t>tp@hero-customer.com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t>xxx</a:t>
                      </a:r>
                      <a:r>
                        <a:rPr lang="ja-JP" altLang="en-US" sz="1050" dirty="0" smtClean="0"/>
                        <a:t>さん</a:t>
                      </a:r>
                      <a:br>
                        <a:rPr lang="ja-JP" altLang="en-US" sz="1050" dirty="0" smtClean="0"/>
                      </a:br>
                      <a:r>
                        <a:rPr lang="ja-JP" altLang="en-US" sz="1050" dirty="0" smtClean="0"/>
                        <a:t/>
                      </a:r>
                      <a:br>
                        <a:rPr lang="ja-JP" altLang="en-US" sz="1050" dirty="0" smtClean="0"/>
                      </a:br>
                      <a:r>
                        <a:rPr lang="ja-JP" altLang="en-US" sz="1050" dirty="0" smtClean="0"/>
                        <a:t>お疲れ様です。</a:t>
                      </a:r>
                      <a:br>
                        <a:rPr lang="ja-JP" altLang="en-US" sz="1050" dirty="0" smtClean="0"/>
                      </a:br>
                      <a:r>
                        <a:rPr lang="ja-JP" altLang="en-US" sz="1050" dirty="0" smtClean="0"/>
                        <a:t>下記印刷物の入稿をお願い致します</a:t>
                      </a:r>
                      <a:br>
                        <a:rPr lang="ja-JP" altLang="en-US" sz="1050" dirty="0" smtClean="0"/>
                      </a:br>
                      <a:r>
                        <a:rPr lang="ja-JP" altLang="en-US" sz="1050" dirty="0" smtClean="0"/>
                        <a:t/>
                      </a:r>
                      <a:br>
                        <a:rPr lang="ja-JP" altLang="en-US" sz="1050" dirty="0" smtClean="0"/>
                      </a:br>
                      <a:r>
                        <a:rPr lang="ja-JP" altLang="en-US" sz="1050" dirty="0" smtClean="0"/>
                        <a:t/>
                      </a:r>
                      <a:br>
                        <a:rPr lang="ja-JP" altLang="en-US" sz="1050" dirty="0" smtClean="0"/>
                      </a:br>
                      <a:r>
                        <a:rPr lang="en-US" altLang="ja-JP" sz="1050" dirty="0" smtClean="0"/>
                        <a:t>◇</a:t>
                      </a:r>
                      <a:r>
                        <a:rPr lang="ja-JP" altLang="en-US" sz="1050" dirty="0" smtClean="0"/>
                        <a:t>診察券</a:t>
                      </a:r>
                      <a:br>
                        <a:rPr lang="ja-JP" altLang="en-US" sz="1050" dirty="0" smtClean="0"/>
                      </a:br>
                      <a:r>
                        <a:rPr lang="ja-JP" altLang="en-US" sz="1050" dirty="0" smtClean="0"/>
                        <a:t>部数：</a:t>
                      </a:r>
                      <a:br>
                        <a:rPr lang="ja-JP" altLang="en-US" sz="1050" dirty="0" smtClean="0"/>
                      </a:br>
                      <a:r>
                        <a:rPr lang="ja-JP" altLang="en-US" sz="1050" dirty="0" smtClean="0"/>
                        <a:t>素材：（変更なければ”前回と同様”と記載）</a:t>
                      </a:r>
                      <a:br>
                        <a:rPr lang="ja-JP" altLang="en-US" sz="1050" dirty="0" smtClean="0"/>
                      </a:br>
                      <a:r>
                        <a:rPr lang="ja-JP" altLang="en-US" sz="1050" dirty="0" smtClean="0"/>
                        <a:t>納期：</a:t>
                      </a:r>
                      <a:br>
                        <a:rPr lang="ja-JP" altLang="en-US" sz="1050" dirty="0" smtClean="0"/>
                      </a:br>
                      <a:r>
                        <a:rPr lang="ja-JP" altLang="en-US" sz="1050" dirty="0" smtClean="0"/>
                        <a:t>納品先：</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ja-JP" altLang="en-US" sz="1050" dirty="0" smtClean="0"/>
                        <a:t/>
                      </a:r>
                      <a:br>
                        <a:rPr lang="ja-JP" altLang="en-US" sz="1050" dirty="0" smtClean="0"/>
                      </a:br>
                      <a:r>
                        <a:rPr lang="en-US" altLang="ja-JP" sz="105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520001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3" name="Shape 81"/>
          <p:cNvSpPr txBox="1">
            <a:spLocks/>
          </p:cNvSpPr>
          <p:nvPr/>
        </p:nvSpPr>
        <p:spPr>
          <a:xfrm>
            <a:off x="437721" y="273721"/>
            <a:ext cx="6425731"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入稿依頼</a:t>
            </a:r>
            <a:endParaRPr lang="ja" altLang="en-US" sz="24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055156665"/>
              </p:ext>
            </p:extLst>
          </p:nvPr>
        </p:nvGraphicFramePr>
        <p:xfrm>
          <a:off x="585687" y="995442"/>
          <a:ext cx="8061488" cy="3984872"/>
        </p:xfrm>
        <a:graphic>
          <a:graphicData uri="http://schemas.openxmlformats.org/drawingml/2006/table">
            <a:tbl>
              <a:tblPr firstRow="1" bandRow="1">
                <a:tableStyleId>{2D5ABB26-0587-4C30-8999-92F81FD0307C}</a:tableStyleId>
              </a:tblPr>
              <a:tblGrid>
                <a:gridCol w="684246"/>
                <a:gridCol w="7377242"/>
              </a:tblGrid>
              <a:tr h="370840">
                <a:tc>
                  <a:txBody>
                    <a:bodyPr/>
                    <a:lstStyle/>
                    <a:p>
                      <a:pPr lvl="0"/>
                      <a:r>
                        <a:rPr kumimoji="1" lang="ja-JP" altLang="en-US" sz="1050" dirty="0" smtClean="0">
                          <a:solidFill>
                            <a:schemeClr val="tx1"/>
                          </a:solidFill>
                        </a:rPr>
                        <a:t>件名</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solidFill>
                            <a:srgbClr val="262626"/>
                          </a:solidFill>
                          <a:highlight>
                            <a:srgbClr val="FFFFFF"/>
                          </a:highlight>
                          <a:latin typeface="Verdana"/>
                          <a:ea typeface="Verdana"/>
                          <a:cs typeface="Verdana"/>
                          <a:sym typeface="Verdana"/>
                        </a:rPr>
                        <a:t>入稿依頼／</a:t>
                      </a:r>
                      <a:r>
                        <a:rPr lang="en-US" altLang="ja-JP" sz="1050" dirty="0" smtClean="0">
                          <a:solidFill>
                            <a:srgbClr val="262626"/>
                          </a:solidFill>
                          <a:highlight>
                            <a:srgbClr val="FFFFFF"/>
                          </a:highlight>
                          <a:latin typeface="Verdana"/>
                          <a:ea typeface="Verdana"/>
                          <a:cs typeface="Verdana"/>
                          <a:sym typeface="Verdana"/>
                        </a:rPr>
                        <a:t>〇〇</a:t>
                      </a:r>
                      <a:r>
                        <a:rPr lang="ja-JP" altLang="en-US" sz="1050" dirty="0" smtClean="0">
                          <a:solidFill>
                            <a:srgbClr val="262626"/>
                          </a:solidFill>
                          <a:highlight>
                            <a:srgbClr val="FFFFFF"/>
                          </a:highlight>
                          <a:latin typeface="Verdana"/>
                          <a:ea typeface="Verdana"/>
                          <a:cs typeface="Verdana"/>
                          <a:sym typeface="Verdana"/>
                        </a:rPr>
                        <a:t>クリニック様</a:t>
                      </a:r>
                      <a:endParaRPr lang="en-US" altLang="ja-JP"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lvl="0"/>
                      <a:r>
                        <a:rPr kumimoji="1" lang="ja-JP" altLang="en-US" sz="1050" dirty="0" smtClean="0">
                          <a:solidFill>
                            <a:schemeClr val="tx1"/>
                          </a:solidFill>
                        </a:rPr>
                        <a:t>宛先</a:t>
                      </a:r>
                      <a:endParaRPr kumimoji="1" lang="ja-JP"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ja-JP" sz="1050" dirty="0" smtClean="0">
                          <a:solidFill>
                            <a:srgbClr val="262626"/>
                          </a:solidFill>
                          <a:highlight>
                            <a:srgbClr val="FFFFFF"/>
                          </a:highlight>
                          <a:latin typeface="Verdana"/>
                          <a:ea typeface="Verdana"/>
                          <a:cs typeface="Verdana"/>
                          <a:sym typeface="Verdana"/>
                        </a:rPr>
                        <a:t>d</a:t>
                      </a:r>
                      <a:r>
                        <a:rPr lang="en-US" altLang="ja-JP" sz="1050" dirty="0" err="1" smtClean="0">
                          <a:solidFill>
                            <a:srgbClr val="262626"/>
                          </a:solidFill>
                          <a:highlight>
                            <a:srgbClr val="FFFFFF"/>
                          </a:highlight>
                          <a:latin typeface="Verdana"/>
                          <a:ea typeface="Verdana"/>
                          <a:cs typeface="Verdana"/>
                          <a:sym typeface="Verdana"/>
                        </a:rPr>
                        <a:t>tp@hero-customer.com</a:t>
                      </a:r>
                      <a:endParaRPr lang="en-US" altLang="ja" sz="1050" dirty="0" smtClean="0">
                        <a:solidFill>
                          <a:srgbClr val="262626"/>
                        </a:solidFill>
                        <a:highlight>
                          <a:srgbClr val="FFFFFF"/>
                        </a:highlight>
                        <a:latin typeface="Verdana"/>
                        <a:ea typeface="Verdana"/>
                        <a:cs typeface="Verdana"/>
                        <a:sym typeface="Verdan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r h="370840">
                <a:tc>
                  <a:txBody>
                    <a:bodyPr/>
                    <a:lstStyle/>
                    <a:p>
                      <a:pPr marL="0" lvl="0" indent="0" rtl="0">
                        <a:lnSpc>
                          <a:spcPct val="123100"/>
                        </a:lnSpc>
                        <a:spcBef>
                          <a:spcPts val="0"/>
                        </a:spcBef>
                        <a:spcAft>
                          <a:spcPts val="0"/>
                        </a:spcAft>
                        <a:buNone/>
                      </a:pPr>
                      <a:r>
                        <a:rPr lang="ja-JP" altLang="en-US" sz="1050" dirty="0" smtClean="0">
                          <a:solidFill>
                            <a:schemeClr val="tx1"/>
                          </a:solidFill>
                        </a:rPr>
                        <a:t>本文</a:t>
                      </a: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t>xxx</a:t>
                      </a:r>
                      <a:r>
                        <a:rPr lang="ja-JP" altLang="en-US" sz="1050" dirty="0" smtClean="0"/>
                        <a:t>さん</a:t>
                      </a:r>
                      <a:br>
                        <a:rPr lang="ja-JP" altLang="en-US" sz="1050" dirty="0" smtClean="0"/>
                      </a:br>
                      <a:r>
                        <a:rPr lang="ja-JP" altLang="en-US" sz="1050" dirty="0" smtClean="0"/>
                        <a:t/>
                      </a:r>
                      <a:br>
                        <a:rPr lang="ja-JP" altLang="en-US" sz="1050" dirty="0" smtClean="0"/>
                      </a:br>
                      <a:r>
                        <a:rPr lang="ja-JP" altLang="en-US" sz="1050" dirty="0" smtClean="0"/>
                        <a:t>お疲れ様です。</a:t>
                      </a:r>
                      <a:br>
                        <a:rPr lang="ja-JP" altLang="en-US" sz="1050" dirty="0" smtClean="0"/>
                      </a:br>
                      <a:r>
                        <a:rPr lang="ja-JP" altLang="en-US" sz="1050" dirty="0" smtClean="0"/>
                        <a:t>下記印刷物の入稿をお願い致します</a:t>
                      </a:r>
                      <a:br>
                        <a:rPr lang="ja-JP" altLang="en-US" sz="1050" dirty="0" smtClean="0"/>
                      </a:br>
                      <a:r>
                        <a:rPr lang="ja-JP" altLang="en-US" sz="1050" dirty="0" smtClean="0"/>
                        <a:t/>
                      </a:r>
                      <a:br>
                        <a:rPr lang="ja-JP" altLang="en-US" sz="1050" dirty="0" smtClean="0"/>
                      </a:br>
                      <a:r>
                        <a:rPr lang="ja-JP" altLang="en-US" sz="1050" dirty="0" smtClean="0"/>
                        <a:t/>
                      </a:r>
                      <a:br>
                        <a:rPr lang="ja-JP" altLang="en-US" sz="1050" dirty="0" smtClean="0"/>
                      </a:br>
                      <a:r>
                        <a:rPr lang="en-US" altLang="ja-JP" sz="1050" dirty="0" smtClean="0"/>
                        <a:t>◇</a:t>
                      </a:r>
                      <a:r>
                        <a:rPr lang="ja-JP" altLang="en-US" sz="1050" dirty="0" smtClean="0"/>
                        <a:t>名刺</a:t>
                      </a:r>
                      <a:br>
                        <a:rPr lang="ja-JP" altLang="en-US" sz="1050" dirty="0" smtClean="0"/>
                      </a:br>
                      <a:r>
                        <a:rPr lang="ja-JP" altLang="en-US" sz="1050" dirty="0" smtClean="0"/>
                        <a:t>部数：</a:t>
                      </a:r>
                      <a:br>
                        <a:rPr lang="ja-JP" altLang="en-US" sz="1050" dirty="0" smtClean="0"/>
                      </a:br>
                      <a:r>
                        <a:rPr lang="ja-JP" altLang="en-US" sz="1050" dirty="0" smtClean="0"/>
                        <a:t>素材：（特に指定なければ通常と記入）</a:t>
                      </a:r>
                      <a:br>
                        <a:rPr lang="ja-JP" altLang="en-US" sz="1050" dirty="0" smtClean="0"/>
                      </a:br>
                      <a:r>
                        <a:rPr lang="ja-JP" altLang="en-US" sz="1050" dirty="0" smtClean="0"/>
                        <a:t>納期：</a:t>
                      </a:r>
                      <a:br>
                        <a:rPr lang="ja-JP" altLang="en-US" sz="1050" dirty="0" smtClean="0"/>
                      </a:br>
                      <a:r>
                        <a:rPr lang="ja-JP" altLang="en-US" sz="1050" dirty="0" smtClean="0"/>
                        <a:t>納品先：</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ja-JP" altLang="en-US" sz="1050" dirty="0" smtClean="0"/>
                        <a:t/>
                      </a:r>
                      <a:br>
                        <a:rPr lang="ja-JP" altLang="en-US" sz="1050" dirty="0" smtClean="0"/>
                      </a:br>
                      <a:r>
                        <a:rPr lang="en-US" altLang="ja-JP" sz="1050" dirty="0" smtClean="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1598565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3632117204"/>
              </p:ext>
            </p:extLst>
          </p:nvPr>
        </p:nvGraphicFramePr>
        <p:xfrm>
          <a:off x="585687" y="995442"/>
          <a:ext cx="8061488" cy="4031131"/>
        </p:xfrm>
        <a:graphic>
          <a:graphicData uri="http://schemas.openxmlformats.org/drawingml/2006/table">
            <a:tbl>
              <a:tblPr firstRow="1" bandRow="1">
                <a:tableStyleId>{2D5ABB26-0587-4C30-8999-92F81FD0307C}</a:tableStyleId>
              </a:tblPr>
              <a:tblGrid>
                <a:gridCol w="684246"/>
                <a:gridCol w="7377242"/>
              </a:tblGrid>
              <a:tr h="370840">
                <a:tc>
                  <a:txBody>
                    <a:bodyPr/>
                    <a:lstStyle/>
                    <a:p>
                      <a:pPr marL="0" lvl="0" indent="0" rtl="0">
                        <a:lnSpc>
                          <a:spcPct val="123100"/>
                        </a:lnSpc>
                        <a:spcBef>
                          <a:spcPts val="0"/>
                        </a:spcBef>
                        <a:spcAft>
                          <a:spcPts val="0"/>
                        </a:spcAft>
                        <a:buNone/>
                      </a:pP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t>◇</a:t>
                      </a:r>
                      <a:r>
                        <a:rPr lang="ja-JP" altLang="en-US" sz="1050" dirty="0" smtClean="0"/>
                        <a:t>診察券</a:t>
                      </a:r>
                      <a:br>
                        <a:rPr lang="ja-JP" altLang="en-US" sz="1050" dirty="0" smtClean="0"/>
                      </a:br>
                      <a:r>
                        <a:rPr lang="ja-JP" altLang="en-US" sz="1050" dirty="0" smtClean="0"/>
                        <a:t>部数：</a:t>
                      </a:r>
                      <a:br>
                        <a:rPr lang="ja-JP" altLang="en-US" sz="1050" dirty="0" smtClean="0"/>
                      </a:br>
                      <a:r>
                        <a:rPr lang="ja-JP" altLang="en-US" sz="1050" dirty="0" smtClean="0"/>
                        <a:t>素材：</a:t>
                      </a:r>
                      <a:br>
                        <a:rPr lang="ja-JP" altLang="en-US" sz="1050" dirty="0" smtClean="0"/>
                      </a:br>
                      <a:r>
                        <a:rPr lang="ja-JP" altLang="en-US" sz="1050" dirty="0" smtClean="0"/>
                        <a:t>納期：</a:t>
                      </a:r>
                      <a:br>
                        <a:rPr lang="ja-JP" altLang="en-US" sz="1050" dirty="0" smtClean="0"/>
                      </a:br>
                      <a:r>
                        <a:rPr lang="ja-JP" altLang="en-US" sz="1050" dirty="0" smtClean="0"/>
                        <a:t>納品先：</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ja-JP" altLang="en-US" sz="1050" dirty="0" smtClean="0"/>
                        <a:t/>
                      </a:r>
                      <a:br>
                        <a:rPr lang="ja-JP" altLang="en-US" sz="1050" dirty="0" smtClean="0"/>
                      </a:br>
                      <a:r>
                        <a:rPr lang="en-US" altLang="ja-JP" sz="1050" dirty="0" smtClean="0"/>
                        <a:t>—————</a:t>
                      </a:r>
                      <a:br>
                        <a:rPr lang="en-US" altLang="ja-JP" sz="1050" dirty="0" smtClean="0"/>
                      </a:br>
                      <a:r>
                        <a:rPr lang="en-US" altLang="ja-JP" sz="1050" dirty="0" smtClean="0"/>
                        <a:t/>
                      </a:r>
                      <a:br>
                        <a:rPr lang="en-US" altLang="ja-JP" sz="1050" dirty="0" smtClean="0"/>
                      </a:br>
                      <a:r>
                        <a:rPr lang="en-US" altLang="ja-JP" sz="1050" dirty="0" smtClean="0"/>
                        <a:t>◇</a:t>
                      </a:r>
                      <a:r>
                        <a:rPr lang="ja-JP" altLang="en-US" sz="1050" dirty="0" smtClean="0"/>
                        <a:t>封筒</a:t>
                      </a:r>
                      <a:br>
                        <a:rPr lang="ja-JP" altLang="en-US" sz="1050" dirty="0" smtClean="0"/>
                      </a:br>
                      <a:r>
                        <a:rPr lang="ja-JP" altLang="en-US" sz="1050" dirty="0" smtClean="0"/>
                        <a:t>部数：</a:t>
                      </a:r>
                      <a:br>
                        <a:rPr lang="ja-JP" altLang="en-US" sz="1050" dirty="0" smtClean="0"/>
                      </a:br>
                      <a:r>
                        <a:rPr lang="ja-JP" altLang="en-US" sz="1050" dirty="0" smtClean="0"/>
                        <a:t>素材：（特に指定なければ通常と記入）</a:t>
                      </a:r>
                      <a:br>
                        <a:rPr lang="ja-JP" altLang="en-US" sz="1050" dirty="0" smtClean="0"/>
                      </a:br>
                      <a:r>
                        <a:rPr lang="ja-JP" altLang="en-US" sz="1050" dirty="0" smtClean="0"/>
                        <a:t>納期：</a:t>
                      </a:r>
                      <a:br>
                        <a:rPr lang="ja-JP" altLang="en-US" sz="1050" dirty="0" smtClean="0"/>
                      </a:br>
                      <a:r>
                        <a:rPr lang="ja-JP" altLang="en-US" sz="1050" dirty="0" smtClean="0"/>
                        <a:t>納品先：</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endParaRPr lang="en-US" altLang="ja-JP" sz="1050" dirty="0" smtClean="0"/>
                    </a:p>
                    <a:p>
                      <a:pPr marL="0" lvl="0" indent="0" rtl="0">
                        <a:lnSpc>
                          <a:spcPct val="123100"/>
                        </a:lnSpc>
                        <a:spcBef>
                          <a:spcPts val="0"/>
                        </a:spcBef>
                        <a:spcAft>
                          <a:spcPts val="0"/>
                        </a:spcAft>
                        <a:buNone/>
                      </a:pPr>
                      <a:endParaRPr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1598565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831187161"/>
              </p:ext>
            </p:extLst>
          </p:nvPr>
        </p:nvGraphicFramePr>
        <p:xfrm>
          <a:off x="585687" y="186411"/>
          <a:ext cx="8061488" cy="4228116"/>
        </p:xfrm>
        <a:graphic>
          <a:graphicData uri="http://schemas.openxmlformats.org/drawingml/2006/table">
            <a:tbl>
              <a:tblPr firstRow="1" bandRow="1">
                <a:tableStyleId>{2D5ABB26-0587-4C30-8999-92F81FD0307C}</a:tableStyleId>
              </a:tblPr>
              <a:tblGrid>
                <a:gridCol w="684246"/>
                <a:gridCol w="7377242"/>
              </a:tblGrid>
              <a:tr h="370840">
                <a:tc>
                  <a:txBody>
                    <a:bodyPr/>
                    <a:lstStyle/>
                    <a:p>
                      <a:pPr marL="0" lvl="0" indent="0" rtl="0">
                        <a:lnSpc>
                          <a:spcPct val="123100"/>
                        </a:lnSpc>
                        <a:spcBef>
                          <a:spcPts val="0"/>
                        </a:spcBef>
                        <a:spcAft>
                          <a:spcPts val="0"/>
                        </a:spcAft>
                        <a:buNone/>
                      </a:pP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en-US" altLang="ja-JP" sz="1050" dirty="0" smtClean="0"/>
                        <a:t>◇</a:t>
                      </a:r>
                      <a:r>
                        <a:rPr lang="ja-JP" altLang="en-US" sz="1050" dirty="0" smtClean="0"/>
                        <a:t>チラシ</a:t>
                      </a:r>
                      <a:br>
                        <a:rPr lang="ja-JP" altLang="en-US" sz="1050" dirty="0" smtClean="0"/>
                      </a:br>
                      <a:r>
                        <a:rPr lang="en-US" altLang="ja-JP" sz="1050" dirty="0" smtClean="0"/>
                        <a:t>◎</a:t>
                      </a:r>
                      <a:r>
                        <a:rPr lang="ja-JP" altLang="en-US" sz="1050" dirty="0" smtClean="0"/>
                        <a:t>新聞折込</a:t>
                      </a:r>
                      <a:br>
                        <a:rPr lang="ja-JP" altLang="en-US" sz="1050" dirty="0" smtClean="0"/>
                      </a:br>
                      <a:r>
                        <a:rPr lang="en-US" altLang="ja-JP" sz="1050" dirty="0" smtClean="0"/>
                        <a:t>■</a:t>
                      </a:r>
                      <a:r>
                        <a:rPr lang="ja-JP" altLang="en-US" sz="1050" dirty="0" smtClean="0"/>
                        <a:t>折込日：</a:t>
                      </a:r>
                      <a:r>
                        <a:rPr lang="en-US" altLang="ja-JP" sz="1050" dirty="0" smtClean="0"/>
                        <a:t>H00</a:t>
                      </a:r>
                      <a:r>
                        <a:rPr lang="ja-JP" altLang="en-US" sz="1050" dirty="0" smtClean="0"/>
                        <a:t>年</a:t>
                      </a:r>
                      <a:r>
                        <a:rPr lang="en-US" altLang="ja-JP" sz="1050" dirty="0" smtClean="0"/>
                        <a:t>00</a:t>
                      </a:r>
                      <a:r>
                        <a:rPr lang="ja-JP" altLang="en-US" sz="1050" dirty="0" smtClean="0"/>
                        <a:t>月</a:t>
                      </a:r>
                      <a:r>
                        <a:rPr lang="en-US" altLang="ja-JP" sz="1050" dirty="0" smtClean="0"/>
                        <a:t>00</a:t>
                      </a:r>
                      <a:r>
                        <a:rPr lang="ja-JP" altLang="en-US" sz="1050" dirty="0" smtClean="0"/>
                        <a:t>日（</a:t>
                      </a:r>
                      <a:r>
                        <a:rPr lang="en-US" altLang="ja-JP" sz="1050" dirty="0" smtClean="0"/>
                        <a:t>○</a:t>
                      </a:r>
                      <a:r>
                        <a:rPr lang="ja-JP" altLang="en-US" sz="1050" dirty="0" smtClean="0"/>
                        <a:t>）</a:t>
                      </a:r>
                      <a:br>
                        <a:rPr lang="ja-JP" altLang="en-US" sz="1050" dirty="0" smtClean="0"/>
                      </a:br>
                      <a:r>
                        <a:rPr lang="en-US" altLang="ja-JP" sz="1050" dirty="0" smtClean="0"/>
                        <a:t>■</a:t>
                      </a:r>
                      <a:r>
                        <a:rPr lang="ja-JP" altLang="en-US" sz="1050" dirty="0" smtClean="0"/>
                        <a:t>納品日：</a:t>
                      </a:r>
                      <a:r>
                        <a:rPr lang="en-US" altLang="ja-JP" sz="1050" dirty="0" smtClean="0"/>
                        <a:t>H00</a:t>
                      </a:r>
                      <a:r>
                        <a:rPr lang="ja-JP" altLang="en-US" sz="1050" dirty="0" smtClean="0"/>
                        <a:t>年</a:t>
                      </a:r>
                      <a:r>
                        <a:rPr lang="en-US" altLang="ja-JP" sz="1050" dirty="0" smtClean="0"/>
                        <a:t>00</a:t>
                      </a:r>
                      <a:r>
                        <a:rPr lang="ja-JP" altLang="en-US" sz="1050" dirty="0" smtClean="0"/>
                        <a:t>月</a:t>
                      </a:r>
                      <a:r>
                        <a:rPr lang="en-US" altLang="ja-JP" sz="1050" dirty="0" smtClean="0"/>
                        <a:t>00</a:t>
                      </a:r>
                      <a:r>
                        <a:rPr lang="ja-JP" altLang="en-US" sz="1050" dirty="0" smtClean="0"/>
                        <a:t>日（</a:t>
                      </a:r>
                      <a:r>
                        <a:rPr lang="en-US" altLang="ja-JP" sz="1050" dirty="0" smtClean="0"/>
                        <a:t>○</a:t>
                      </a:r>
                      <a:r>
                        <a:rPr lang="ja-JP" altLang="en-US" sz="1050" dirty="0" smtClean="0"/>
                        <a:t>）午前中</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en-US" altLang="ja-JP" sz="1050" dirty="0" smtClean="0"/>
                        <a:t>■</a:t>
                      </a:r>
                      <a:r>
                        <a:rPr lang="ja-JP" altLang="en-US" sz="1050" dirty="0" smtClean="0"/>
                        <a:t>サイズ：</a:t>
                      </a:r>
                      <a:r>
                        <a:rPr lang="en-US" altLang="ja-JP" sz="1050" dirty="0" smtClean="0"/>
                        <a:t>A4</a:t>
                      </a:r>
                      <a:br>
                        <a:rPr lang="en-US" altLang="ja-JP" sz="1050" dirty="0" smtClean="0"/>
                      </a:br>
                      <a:r>
                        <a:rPr lang="en-US" altLang="ja-JP" sz="1050" dirty="0" smtClean="0"/>
                        <a:t>■</a:t>
                      </a:r>
                      <a:r>
                        <a:rPr lang="ja-JP" altLang="en-US" sz="1050" dirty="0" smtClean="0"/>
                        <a:t>部数：</a:t>
                      </a:r>
                      <a:r>
                        <a:rPr lang="en-US" altLang="ja-JP" sz="1050" dirty="0" err="1" smtClean="0"/>
                        <a:t>xxxxxxx</a:t>
                      </a:r>
                      <a:r>
                        <a:rPr lang="ja-JP" altLang="en-US" sz="1050" dirty="0" smtClean="0"/>
                        <a:t>部 </a:t>
                      </a:r>
                      <a:br>
                        <a:rPr lang="ja-JP" altLang="en-US" sz="1050" dirty="0" smtClean="0"/>
                      </a:br>
                      <a:r>
                        <a:rPr lang="ja-JP" altLang="en-US" sz="1050" dirty="0" smtClean="0"/>
                        <a:t/>
                      </a:r>
                      <a:br>
                        <a:rPr lang="ja-JP" altLang="en-US" sz="1050" dirty="0" smtClean="0"/>
                      </a:br>
                      <a:r>
                        <a:rPr lang="ja-JP" altLang="en-US" sz="1050" dirty="0" smtClean="0"/>
                        <a:t/>
                      </a:r>
                      <a:br>
                        <a:rPr lang="ja-JP" altLang="en-US" sz="1050" dirty="0" smtClean="0"/>
                      </a:br>
                      <a:r>
                        <a:rPr lang="en-US" altLang="ja-JP" sz="1050" dirty="0" smtClean="0"/>
                        <a:t>◎</a:t>
                      </a:r>
                      <a:r>
                        <a:rPr lang="ja-JP" altLang="en-US" sz="1050" dirty="0" smtClean="0"/>
                        <a:t>ポスティング</a:t>
                      </a:r>
                      <a:br>
                        <a:rPr lang="ja-JP" altLang="en-US" sz="1050" dirty="0" smtClean="0"/>
                      </a:br>
                      <a:r>
                        <a:rPr lang="en-US" altLang="ja-JP" sz="1050" dirty="0" smtClean="0"/>
                        <a:t>■</a:t>
                      </a:r>
                      <a:r>
                        <a:rPr lang="ja-JP" altLang="en-US" sz="1050" dirty="0" smtClean="0"/>
                        <a:t>配布期間：</a:t>
                      </a:r>
                      <a:r>
                        <a:rPr lang="en-US" altLang="ja-JP" sz="1050" dirty="0" smtClean="0"/>
                        <a:t>H00</a:t>
                      </a:r>
                      <a:r>
                        <a:rPr lang="ja-JP" altLang="en-US" sz="1050" dirty="0" smtClean="0"/>
                        <a:t>年</a:t>
                      </a:r>
                      <a:r>
                        <a:rPr lang="en-US" altLang="ja-JP" sz="1050" dirty="0" smtClean="0"/>
                        <a:t>00</a:t>
                      </a:r>
                      <a:r>
                        <a:rPr lang="ja-JP" altLang="en-US" sz="1050" dirty="0" smtClean="0"/>
                        <a:t>月</a:t>
                      </a:r>
                      <a:r>
                        <a:rPr lang="en-US" altLang="ja-JP" sz="1050" dirty="0" smtClean="0"/>
                        <a:t>00</a:t>
                      </a:r>
                      <a:r>
                        <a:rPr lang="ja-JP" altLang="en-US" sz="1050" dirty="0" smtClean="0"/>
                        <a:t>日（</a:t>
                      </a:r>
                      <a:r>
                        <a:rPr lang="en-US" altLang="ja-JP" sz="1050" dirty="0" smtClean="0"/>
                        <a:t>○</a:t>
                      </a:r>
                      <a:r>
                        <a:rPr lang="ja-JP" altLang="en-US" sz="1050" dirty="0" smtClean="0"/>
                        <a:t>）</a:t>
                      </a:r>
                      <a:r>
                        <a:rPr lang="en-US" altLang="ja-JP" sz="1050" dirty="0" smtClean="0"/>
                        <a:t>〜H00</a:t>
                      </a:r>
                      <a:r>
                        <a:rPr lang="ja-JP" altLang="en-US" sz="1050" dirty="0" smtClean="0"/>
                        <a:t>年</a:t>
                      </a:r>
                      <a:r>
                        <a:rPr lang="en-US" altLang="ja-JP" sz="1050" dirty="0" smtClean="0"/>
                        <a:t>00</a:t>
                      </a:r>
                      <a:r>
                        <a:rPr lang="ja-JP" altLang="en-US" sz="1050" dirty="0" smtClean="0"/>
                        <a:t>月</a:t>
                      </a:r>
                      <a:r>
                        <a:rPr lang="en-US" altLang="ja-JP" sz="1050" dirty="0" smtClean="0"/>
                        <a:t>00</a:t>
                      </a:r>
                      <a:r>
                        <a:rPr lang="ja-JP" altLang="en-US" sz="1050" dirty="0" smtClean="0"/>
                        <a:t>日（</a:t>
                      </a:r>
                      <a:r>
                        <a:rPr lang="en-US" altLang="ja-JP" sz="1050" dirty="0" smtClean="0"/>
                        <a:t>○</a:t>
                      </a:r>
                      <a:r>
                        <a:rPr lang="ja-JP" altLang="en-US" sz="1050" dirty="0" smtClean="0"/>
                        <a:t>）</a:t>
                      </a:r>
                      <a:br>
                        <a:rPr lang="ja-JP" altLang="en-US" sz="1050" dirty="0" smtClean="0"/>
                      </a:br>
                      <a:r>
                        <a:rPr lang="en-US" altLang="ja-JP" sz="1050" dirty="0" smtClean="0"/>
                        <a:t>■</a:t>
                      </a:r>
                      <a:r>
                        <a:rPr lang="ja-JP" altLang="en-US" sz="1050" dirty="0" smtClean="0"/>
                        <a:t>納品日：</a:t>
                      </a:r>
                      <a:r>
                        <a:rPr lang="en-US" altLang="ja-JP" sz="1050" dirty="0" smtClean="0"/>
                        <a:t>H00</a:t>
                      </a:r>
                      <a:r>
                        <a:rPr lang="ja-JP" altLang="en-US" sz="1050" dirty="0" smtClean="0"/>
                        <a:t>年</a:t>
                      </a:r>
                      <a:r>
                        <a:rPr lang="en-US" altLang="ja-JP" sz="1050" dirty="0" smtClean="0"/>
                        <a:t>00</a:t>
                      </a:r>
                      <a:r>
                        <a:rPr lang="ja-JP" altLang="en-US" sz="1050" dirty="0" smtClean="0"/>
                        <a:t>月</a:t>
                      </a:r>
                      <a:r>
                        <a:rPr lang="en-US" altLang="ja-JP" sz="1050" dirty="0" smtClean="0"/>
                        <a:t>00</a:t>
                      </a:r>
                      <a:r>
                        <a:rPr lang="ja-JP" altLang="en-US" sz="1050" dirty="0" smtClean="0"/>
                        <a:t>日（</a:t>
                      </a:r>
                      <a:r>
                        <a:rPr lang="en-US" altLang="ja-JP" sz="1050" dirty="0" smtClean="0"/>
                        <a:t>○</a:t>
                      </a:r>
                      <a:r>
                        <a:rPr lang="ja-JP" altLang="en-US" sz="1050" dirty="0" smtClean="0"/>
                        <a:t>）午前中</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en-US" altLang="ja-JP" sz="1050" dirty="0" smtClean="0"/>
                        <a:t>■</a:t>
                      </a:r>
                      <a:r>
                        <a:rPr lang="ja-JP" altLang="en-US" sz="1050" dirty="0" smtClean="0"/>
                        <a:t>サイズ：</a:t>
                      </a:r>
                      <a:r>
                        <a:rPr lang="en-US" altLang="ja-JP" sz="1050" dirty="0" smtClean="0"/>
                        <a:t>A4</a:t>
                      </a:r>
                      <a:br>
                        <a:rPr lang="en-US" altLang="ja-JP" sz="1050" dirty="0" smtClean="0"/>
                      </a:br>
                      <a:r>
                        <a:rPr lang="en-US" altLang="ja-JP" sz="1050" dirty="0" smtClean="0"/>
                        <a:t>■</a:t>
                      </a:r>
                      <a:r>
                        <a:rPr lang="ja-JP" altLang="en-US" sz="1050" dirty="0" smtClean="0"/>
                        <a:t>部数：</a:t>
                      </a:r>
                      <a:r>
                        <a:rPr lang="en-US" altLang="ja-JP" sz="1050" dirty="0" err="1" smtClean="0"/>
                        <a:t>xxxxxxx</a:t>
                      </a:r>
                      <a:r>
                        <a:rPr lang="ja-JP" altLang="en-US" sz="1050" dirty="0" smtClean="0"/>
                        <a:t>部 </a:t>
                      </a:r>
                      <a:br>
                        <a:rPr lang="ja-JP" altLang="en-US" sz="1050" dirty="0" smtClean="0"/>
                      </a:br>
                      <a:r>
                        <a:rPr lang="ja-JP" altLang="en-US" sz="1050" dirty="0" smtClean="0"/>
                        <a:t/>
                      </a:r>
                      <a:br>
                        <a:rPr lang="ja-JP" altLang="en-US" sz="1050" dirty="0" smtClean="0"/>
                      </a:br>
                      <a:endParaRPr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817143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356265457"/>
              </p:ext>
            </p:extLst>
          </p:nvPr>
        </p:nvGraphicFramePr>
        <p:xfrm>
          <a:off x="585687" y="995442"/>
          <a:ext cx="8061488" cy="2849223"/>
        </p:xfrm>
        <a:graphic>
          <a:graphicData uri="http://schemas.openxmlformats.org/drawingml/2006/table">
            <a:tbl>
              <a:tblPr firstRow="1" bandRow="1">
                <a:tableStyleId>{2D5ABB26-0587-4C30-8999-92F81FD0307C}</a:tableStyleId>
              </a:tblPr>
              <a:tblGrid>
                <a:gridCol w="684246"/>
                <a:gridCol w="7377242"/>
              </a:tblGrid>
              <a:tr h="370840">
                <a:tc>
                  <a:txBody>
                    <a:bodyPr/>
                    <a:lstStyle/>
                    <a:p>
                      <a:pPr marL="0" lvl="0" indent="0" rtl="0">
                        <a:lnSpc>
                          <a:spcPct val="123100"/>
                        </a:lnSpc>
                        <a:spcBef>
                          <a:spcPts val="0"/>
                        </a:spcBef>
                        <a:spcAft>
                          <a:spcPts val="0"/>
                        </a:spcAft>
                        <a:buNone/>
                      </a:pPr>
                      <a:endParaRPr lang="ja" altLang="en-US" sz="105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marL="0" lvl="0" indent="0" rtl="0">
                        <a:lnSpc>
                          <a:spcPct val="123100"/>
                        </a:lnSpc>
                        <a:spcBef>
                          <a:spcPts val="0"/>
                        </a:spcBef>
                        <a:spcAft>
                          <a:spcPts val="0"/>
                        </a:spcAft>
                        <a:buNone/>
                      </a:pPr>
                      <a:r>
                        <a:rPr lang="ja-JP" altLang="en-US" sz="1050" dirty="0" smtClean="0"/>
                        <a:t/>
                      </a:r>
                      <a:br>
                        <a:rPr lang="ja-JP" altLang="en-US" sz="1050" dirty="0" smtClean="0"/>
                      </a:br>
                      <a:r>
                        <a:rPr lang="en-US" altLang="ja-JP" sz="1050" dirty="0" smtClean="0"/>
                        <a:t>◎</a:t>
                      </a:r>
                      <a:r>
                        <a:rPr lang="ja-JP" altLang="en-US" sz="1050" dirty="0" smtClean="0"/>
                        <a:t>クリニック用予備</a:t>
                      </a:r>
                      <a:br>
                        <a:rPr lang="ja-JP" altLang="en-US" sz="1050" dirty="0" smtClean="0"/>
                      </a:br>
                      <a:r>
                        <a:rPr lang="ja-JP" altLang="en-US" sz="1050" dirty="0" smtClean="0"/>
                        <a:t>部数：</a:t>
                      </a:r>
                      <a:br>
                        <a:rPr lang="ja-JP" altLang="en-US" sz="1050" dirty="0" smtClean="0"/>
                      </a:br>
                      <a:r>
                        <a:rPr lang="ja-JP" altLang="en-US" sz="1050" dirty="0" smtClean="0"/>
                        <a:t>納期：</a:t>
                      </a:r>
                      <a:br>
                        <a:rPr lang="ja-JP" altLang="en-US" sz="1050" dirty="0" smtClean="0"/>
                      </a:br>
                      <a:r>
                        <a:rPr lang="ja-JP" altLang="en-US" sz="1050" dirty="0" smtClean="0"/>
                        <a:t>納品先：</a:t>
                      </a:r>
                      <a:br>
                        <a:rPr lang="ja-JP" altLang="en-US" sz="1050" dirty="0" smtClean="0"/>
                      </a:br>
                      <a:r>
                        <a:rPr lang="en-US" altLang="ja-JP" sz="1050" dirty="0" smtClean="0"/>
                        <a:t>〒xxx-</a:t>
                      </a:r>
                      <a:r>
                        <a:rPr lang="en-US" altLang="ja-JP" sz="1050" dirty="0" err="1" smtClean="0"/>
                        <a:t>xxxx</a:t>
                      </a:r>
                      <a:r>
                        <a:rPr lang="en-US" altLang="ja-JP" sz="1050" dirty="0" smtClean="0"/>
                        <a:t/>
                      </a:r>
                      <a:br>
                        <a:rPr lang="en-US" altLang="ja-JP" sz="1050" dirty="0" smtClean="0"/>
                      </a:br>
                      <a:r>
                        <a:rPr lang="en-US" altLang="ja-JP" sz="1050" dirty="0" smtClean="0"/>
                        <a:t>TEL</a:t>
                      </a:r>
                      <a:br>
                        <a:rPr lang="en-US" altLang="ja-JP" sz="1050" dirty="0" smtClean="0"/>
                      </a:br>
                      <a:r>
                        <a:rPr lang="en-US" altLang="ja-JP" sz="1050" dirty="0" err="1" smtClean="0"/>
                        <a:t>xxxx</a:t>
                      </a:r>
                      <a:r>
                        <a:rPr lang="ja-JP" altLang="en-US" sz="1050" dirty="0" smtClean="0"/>
                        <a:t>　様宛</a:t>
                      </a:r>
                      <a:br>
                        <a:rPr lang="ja-JP" altLang="en-US" sz="1050" dirty="0" smtClean="0"/>
                      </a:br>
                      <a:r>
                        <a:rPr lang="ja-JP" altLang="en-US" sz="1050" dirty="0" smtClean="0"/>
                        <a:t/>
                      </a:r>
                      <a:br>
                        <a:rPr lang="ja-JP" altLang="en-US" sz="1050" dirty="0" smtClean="0"/>
                      </a:br>
                      <a:r>
                        <a:rPr lang="en-US" altLang="ja-JP" sz="1050" dirty="0" smtClean="0"/>
                        <a:t>——————————————————————————</a:t>
                      </a:r>
                      <a:br>
                        <a:rPr lang="en-US" altLang="ja-JP" sz="1050" dirty="0" smtClean="0"/>
                      </a:br>
                      <a:r>
                        <a:rPr lang="en-US" altLang="ja-JP" sz="1050" dirty="0" smtClean="0"/>
                        <a:t/>
                      </a:r>
                      <a:br>
                        <a:rPr lang="en-US" altLang="ja-JP" sz="1050" dirty="0" smtClean="0"/>
                      </a:br>
                      <a:r>
                        <a:rPr lang="ja-JP" altLang="en-US" sz="1050" dirty="0" smtClean="0"/>
                        <a:t>以上宜しくお願いします。</a:t>
                      </a:r>
                      <a:br>
                        <a:rPr lang="ja-JP" altLang="en-US" sz="1050" dirty="0" smtClean="0"/>
                      </a:br>
                      <a:r>
                        <a:rPr lang="ja-JP" altLang="en-US" sz="1050" dirty="0" smtClean="0"/>
                        <a:t/>
                      </a:r>
                      <a:br>
                        <a:rPr lang="ja-JP" altLang="en-US" sz="1050" dirty="0" smtClean="0"/>
                      </a:br>
                      <a:r>
                        <a:rPr lang="en-US" altLang="ja-JP" sz="1050" dirty="0" smtClean="0"/>
                        <a:t>xxx</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226854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7" name="Shape 81"/>
          <p:cNvSpPr txBox="1">
            <a:spLocks/>
          </p:cNvSpPr>
          <p:nvPr/>
        </p:nvSpPr>
        <p:spPr>
          <a:xfrm>
            <a:off x="437722" y="273721"/>
            <a:ext cx="3527182"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概要</a:t>
            </a:r>
            <a:endParaRPr lang="ja" altLang="en-US" sz="2400" dirty="0" smtClean="0">
              <a:solidFill>
                <a:schemeClr val="tx1"/>
              </a:solidFill>
            </a:endParaRPr>
          </a:p>
        </p:txBody>
      </p:sp>
      <p:sp>
        <p:nvSpPr>
          <p:cNvPr id="4" name="Shape 75"/>
          <p:cNvSpPr txBox="1">
            <a:spLocks/>
          </p:cNvSpPr>
          <p:nvPr/>
        </p:nvSpPr>
        <p:spPr>
          <a:xfrm>
            <a:off x="649508" y="1134371"/>
            <a:ext cx="7803784" cy="3189842"/>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ja-JP" altLang="en-US" sz="1400" dirty="0" smtClean="0">
                <a:solidFill>
                  <a:srgbClr val="000000"/>
                </a:solidFill>
                <a:latin typeface="+mj-ea"/>
                <a:ea typeface="+mj-ea"/>
              </a:rPr>
              <a:t>＊目的</a:t>
            </a:r>
            <a:endParaRPr lang="en-US" altLang="ja-JP" sz="1400" dirty="0">
              <a:solidFill>
                <a:srgbClr val="000000"/>
              </a:solidFill>
              <a:latin typeface="+mj-ea"/>
              <a:ea typeface="+mj-ea"/>
            </a:endParaRPr>
          </a:p>
          <a:p>
            <a:pPr algn="l">
              <a:spcBef>
                <a:spcPts val="0"/>
              </a:spcBef>
            </a:pPr>
            <a:endParaRPr lang="en-US" altLang="ja-JP" sz="1050" dirty="0" smtClean="0">
              <a:solidFill>
                <a:srgbClr val="000000"/>
              </a:solidFill>
              <a:latin typeface="+mj-ea"/>
              <a:ea typeface="+mj-ea"/>
            </a:endParaRPr>
          </a:p>
          <a:p>
            <a:pPr algn="l">
              <a:lnSpc>
                <a:spcPct val="130000"/>
              </a:lnSpc>
              <a:spcBef>
                <a:spcPts val="0"/>
              </a:spcBef>
            </a:pPr>
            <a:r>
              <a:rPr lang="ja-JP" altLang="en-US" sz="1050" dirty="0" smtClean="0">
                <a:solidFill>
                  <a:srgbClr val="000000"/>
                </a:solidFill>
                <a:latin typeface="+mj-ea"/>
                <a:ea typeface="+mj-ea"/>
              </a:rPr>
              <a:t>会社ルールの整備</a:t>
            </a:r>
            <a:endParaRPr lang="en-US" altLang="ja-JP" sz="1050" dirty="0" smtClean="0">
              <a:solidFill>
                <a:srgbClr val="000000"/>
              </a:solidFill>
              <a:latin typeface="+mj-ea"/>
              <a:ea typeface="+mj-ea"/>
            </a:endParaRPr>
          </a:p>
          <a:p>
            <a:pPr algn="l">
              <a:lnSpc>
                <a:spcPct val="130000"/>
              </a:lnSpc>
              <a:spcBef>
                <a:spcPts val="0"/>
              </a:spcBef>
            </a:pPr>
            <a:r>
              <a:rPr lang="ja-JP" altLang="en-US" sz="1050" dirty="0" smtClean="0">
                <a:solidFill>
                  <a:srgbClr val="000000"/>
                </a:solidFill>
                <a:latin typeface="+mj-ea"/>
                <a:ea typeface="+mj-ea"/>
              </a:rPr>
              <a:t>クレーム撲滅</a:t>
            </a:r>
            <a:endParaRPr lang="en-US" altLang="ja-JP" sz="1050" dirty="0" smtClean="0">
              <a:solidFill>
                <a:srgbClr val="000000"/>
              </a:solidFill>
              <a:latin typeface="+mj-ea"/>
              <a:ea typeface="+mj-ea"/>
            </a:endParaRPr>
          </a:p>
          <a:p>
            <a:pPr algn="l">
              <a:lnSpc>
                <a:spcPct val="130000"/>
              </a:lnSpc>
              <a:spcBef>
                <a:spcPts val="0"/>
              </a:spcBef>
            </a:pPr>
            <a:r>
              <a:rPr lang="ja-JP" altLang="en-US" sz="1050" dirty="0" smtClean="0">
                <a:solidFill>
                  <a:srgbClr val="000000"/>
                </a:solidFill>
                <a:latin typeface="+mj-ea"/>
                <a:ea typeface="+mj-ea"/>
              </a:rPr>
              <a:t>サービスレベルの安定化</a:t>
            </a:r>
            <a:endParaRPr lang="en-US" altLang="ja-JP" sz="1050" dirty="0" smtClean="0">
              <a:solidFill>
                <a:srgbClr val="000000"/>
              </a:solidFill>
              <a:latin typeface="+mj-ea"/>
              <a:ea typeface="+mj-ea"/>
            </a:endParaRPr>
          </a:p>
          <a:p>
            <a:pPr algn="l">
              <a:lnSpc>
                <a:spcPct val="130000"/>
              </a:lnSpc>
              <a:spcBef>
                <a:spcPts val="0"/>
              </a:spcBef>
            </a:pPr>
            <a:r>
              <a:rPr lang="ja-JP" altLang="en-US" sz="1050" dirty="0" smtClean="0">
                <a:solidFill>
                  <a:srgbClr val="000000"/>
                </a:solidFill>
                <a:latin typeface="+mj-ea"/>
                <a:ea typeface="+mj-ea"/>
              </a:rPr>
              <a:t>社内工数の適正化</a:t>
            </a:r>
            <a:endParaRPr lang="en-US" altLang="ja-JP" sz="1050" dirty="0" smtClean="0">
              <a:solidFill>
                <a:srgbClr val="000000"/>
              </a:solidFill>
              <a:latin typeface="+mj-ea"/>
              <a:ea typeface="+mj-ea"/>
            </a:endParaRPr>
          </a:p>
          <a:p>
            <a:pPr algn="l">
              <a:spcBef>
                <a:spcPts val="0"/>
              </a:spcBef>
            </a:pPr>
            <a:endParaRPr lang="en-US" altLang="ja-JP" sz="1400" dirty="0" smtClean="0">
              <a:solidFill>
                <a:srgbClr val="000000"/>
              </a:solidFill>
              <a:latin typeface="+mj-ea"/>
              <a:ea typeface="+mj-ea"/>
            </a:endParaRPr>
          </a:p>
        </p:txBody>
      </p:sp>
    </p:spTree>
    <p:extLst>
      <p:ext uri="{BB962C8B-B14F-4D97-AF65-F5344CB8AC3E}">
        <p14:creationId xmlns:p14="http://schemas.microsoft.com/office/powerpoint/2010/main" val="276161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437722" y="273721"/>
            <a:ext cx="3527182"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受注後</a:t>
            </a:r>
            <a:endParaRPr lang="ja" altLang="en-US" sz="2400" dirty="0" smtClean="0">
              <a:solidFill>
                <a:schemeClr val="tx1"/>
              </a:solidFill>
            </a:endParaRPr>
          </a:p>
        </p:txBody>
      </p:sp>
      <p:sp>
        <p:nvSpPr>
          <p:cNvPr id="5" name="Shape 75"/>
          <p:cNvSpPr txBox="1">
            <a:spLocks/>
          </p:cNvSpPr>
          <p:nvPr/>
        </p:nvSpPr>
        <p:spPr>
          <a:xfrm>
            <a:off x="649508" y="1008329"/>
            <a:ext cx="7803784" cy="355828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50000"/>
              </a:lnSpc>
              <a:spcBef>
                <a:spcPts val="0"/>
              </a:spcBef>
            </a:pPr>
            <a:r>
              <a:rPr lang="en-US" altLang="ja-JP" sz="1050" dirty="0" smtClean="0">
                <a:solidFill>
                  <a:srgbClr val="FF0000"/>
                </a:solidFill>
                <a:latin typeface="+mj-ea"/>
                <a:ea typeface="+mj-ea"/>
              </a:rPr>
              <a:t>①</a:t>
            </a:r>
            <a:r>
              <a:rPr lang="ja-JP" altLang="en-US" sz="1050" dirty="0" smtClean="0">
                <a:solidFill>
                  <a:srgbClr val="FF0000"/>
                </a:solidFill>
                <a:latin typeface="+mj-ea"/>
                <a:ea typeface="+mj-ea"/>
              </a:rPr>
              <a:t>発注書提出</a:t>
            </a:r>
            <a:endParaRPr lang="en-US" altLang="ja-JP" sz="1050" dirty="0" smtClean="0">
              <a:solidFill>
                <a:srgbClr val="FF0000"/>
              </a:solidFill>
              <a:latin typeface="+mj-ea"/>
              <a:ea typeface="+mj-ea"/>
            </a:endParaRPr>
          </a:p>
          <a:p>
            <a:pPr algn="l">
              <a:lnSpc>
                <a:spcPct val="150000"/>
              </a:lnSpc>
              <a:spcBef>
                <a:spcPts val="0"/>
              </a:spcBef>
            </a:pPr>
            <a:r>
              <a:rPr lang="en-US" altLang="ja-JP" sz="1050" dirty="0" smtClean="0">
                <a:solidFill>
                  <a:srgbClr val="000000"/>
                </a:solidFill>
                <a:latin typeface="+mj-ea"/>
                <a:ea typeface="+mj-ea"/>
              </a:rPr>
              <a:t>②</a:t>
            </a:r>
            <a:r>
              <a:rPr lang="ja-JP" altLang="en-US" sz="1050" dirty="0" smtClean="0">
                <a:solidFill>
                  <a:srgbClr val="000000"/>
                </a:solidFill>
                <a:latin typeface="+mj-ea"/>
                <a:ea typeface="+mj-ea"/>
              </a:rPr>
              <a:t>契約書</a:t>
            </a:r>
            <a:r>
              <a:rPr lang="ja-JP" altLang="en-US" sz="1050" dirty="0">
                <a:solidFill>
                  <a:srgbClr val="000000"/>
                </a:solidFill>
                <a:latin typeface="+mj-ea"/>
                <a:ea typeface="+mj-ea"/>
              </a:rPr>
              <a:t>を岡田さんへ提出したタイミングで、岡田さん</a:t>
            </a:r>
            <a:r>
              <a:rPr lang="ja-JP" altLang="en-US" sz="1050" dirty="0" smtClean="0">
                <a:solidFill>
                  <a:srgbClr val="000000"/>
                </a:solidFill>
                <a:latin typeface="+mj-ea"/>
                <a:ea typeface="+mj-ea"/>
              </a:rPr>
              <a:t>が</a:t>
            </a:r>
            <a:r>
              <a:rPr lang="en-US" altLang="ja-JP" sz="1050" dirty="0" smtClean="0">
                <a:solidFill>
                  <a:srgbClr val="000000"/>
                </a:solidFill>
                <a:latin typeface="+mj-ea"/>
                <a:ea typeface="+mj-ea"/>
              </a:rPr>
              <a:t>board</a:t>
            </a:r>
            <a:r>
              <a:rPr lang="ja-JP" altLang="en-US" sz="1050" dirty="0" smtClean="0">
                <a:solidFill>
                  <a:srgbClr val="000000"/>
                </a:solidFill>
                <a:latin typeface="+mj-ea"/>
                <a:ea typeface="+mj-ea"/>
              </a:rPr>
              <a:t>の</a:t>
            </a:r>
            <a:r>
              <a:rPr lang="ja-JP" altLang="en-US" sz="1050" dirty="0">
                <a:solidFill>
                  <a:srgbClr val="000000"/>
                </a:solidFill>
                <a:latin typeface="+mj-ea"/>
                <a:ea typeface="+mj-ea"/>
              </a:rPr>
              <a:t>ステータスを「受注済み」に変更</a:t>
            </a:r>
          </a:p>
          <a:p>
            <a:pPr algn="l">
              <a:lnSpc>
                <a:spcPct val="150000"/>
              </a:lnSpc>
              <a:spcBef>
                <a:spcPts val="0"/>
              </a:spcBef>
            </a:pPr>
            <a:r>
              <a:rPr lang="en-US" altLang="ja-JP" sz="1050" dirty="0" smtClean="0">
                <a:solidFill>
                  <a:srgbClr val="000000"/>
                </a:solidFill>
                <a:latin typeface="+mj-ea"/>
                <a:ea typeface="+mj-ea"/>
              </a:rPr>
              <a:t>③</a:t>
            </a:r>
            <a:r>
              <a:rPr lang="ja-JP" altLang="en-US" sz="1050" dirty="0" smtClean="0">
                <a:solidFill>
                  <a:srgbClr val="000000"/>
                </a:solidFill>
                <a:latin typeface="+mj-ea"/>
                <a:ea typeface="+mj-ea"/>
              </a:rPr>
              <a:t>岡田さんが</a:t>
            </a:r>
            <a:r>
              <a:rPr lang="en-US" altLang="ja-JP" sz="1050" dirty="0" err="1" smtClean="0">
                <a:solidFill>
                  <a:srgbClr val="000000"/>
                </a:solidFill>
                <a:latin typeface="+mj-ea"/>
                <a:ea typeface="+mj-ea"/>
              </a:rPr>
              <a:t>kintone</a:t>
            </a:r>
            <a:r>
              <a:rPr lang="ja-JP" altLang="en-US" sz="1050" dirty="0" smtClean="0">
                <a:solidFill>
                  <a:srgbClr val="000000"/>
                </a:solidFill>
                <a:latin typeface="+mj-ea"/>
                <a:ea typeface="+mj-ea"/>
              </a:rPr>
              <a:t>の顧客アカウント作成</a:t>
            </a:r>
            <a:endParaRPr lang="en-US" altLang="ja-JP" sz="1050" dirty="0" smtClean="0">
              <a:solidFill>
                <a:srgbClr val="000000"/>
              </a:solidFill>
              <a:latin typeface="+mj-ea"/>
              <a:ea typeface="+mj-ea"/>
            </a:endParaRPr>
          </a:p>
          <a:p>
            <a:pPr algn="l">
              <a:lnSpc>
                <a:spcPct val="150000"/>
              </a:lnSpc>
              <a:spcBef>
                <a:spcPts val="0"/>
              </a:spcBef>
            </a:pPr>
            <a:endParaRPr lang="en-US" altLang="ja-JP" sz="1050" dirty="0" smtClean="0">
              <a:solidFill>
                <a:srgbClr val="000000"/>
              </a:solidFill>
              <a:latin typeface="+mj-ea"/>
              <a:ea typeface="+mj-ea"/>
            </a:endParaRPr>
          </a:p>
          <a:p>
            <a:pPr algn="l">
              <a:lnSpc>
                <a:spcPct val="150000"/>
              </a:lnSpc>
              <a:spcBef>
                <a:spcPts val="0"/>
              </a:spcBef>
            </a:pPr>
            <a:r>
              <a:rPr lang="en-US" altLang="ja-JP" sz="1050" dirty="0" smtClean="0">
                <a:solidFill>
                  <a:srgbClr val="FF0000"/>
                </a:solidFill>
                <a:latin typeface="+mj-ea"/>
                <a:ea typeface="+mj-ea"/>
              </a:rPr>
              <a:t>④</a:t>
            </a:r>
            <a:r>
              <a:rPr lang="ja-JP" altLang="en-US" sz="1050" dirty="0" smtClean="0">
                <a:solidFill>
                  <a:srgbClr val="FF0000"/>
                </a:solidFill>
                <a:latin typeface="+mj-ea"/>
                <a:ea typeface="+mj-ea"/>
              </a:rPr>
              <a:t>基本情報シートを回収後、</a:t>
            </a:r>
            <a:r>
              <a:rPr lang="en-US" altLang="ja-JP" sz="1050" dirty="0" err="1" smtClean="0">
                <a:solidFill>
                  <a:srgbClr val="FF0000"/>
                </a:solidFill>
                <a:latin typeface="+mj-ea"/>
                <a:ea typeface="+mj-ea"/>
              </a:rPr>
              <a:t>kintone</a:t>
            </a:r>
            <a:r>
              <a:rPr lang="ja-JP" altLang="en-US" sz="1050" dirty="0" smtClean="0">
                <a:solidFill>
                  <a:srgbClr val="FF0000"/>
                </a:solidFill>
                <a:latin typeface="+mj-ea"/>
                <a:ea typeface="+mj-ea"/>
              </a:rPr>
              <a:t>に情報追加</a:t>
            </a:r>
            <a:endParaRPr lang="en-US" altLang="ja-JP" sz="1050" dirty="0" smtClean="0">
              <a:solidFill>
                <a:srgbClr val="FF0000"/>
              </a:solidFill>
              <a:latin typeface="+mj-ea"/>
              <a:ea typeface="+mj-ea"/>
            </a:endParaRPr>
          </a:p>
          <a:p>
            <a:pPr algn="l">
              <a:lnSpc>
                <a:spcPct val="150000"/>
              </a:lnSpc>
              <a:spcBef>
                <a:spcPts val="0"/>
              </a:spcBef>
            </a:pPr>
            <a:r>
              <a:rPr lang="en-US" altLang="ja-JP" sz="1050" dirty="0" smtClean="0">
                <a:solidFill>
                  <a:srgbClr val="FF0000"/>
                </a:solidFill>
                <a:latin typeface="+mj-ea"/>
                <a:ea typeface="+mj-ea"/>
              </a:rPr>
              <a:t>⑤</a:t>
            </a:r>
            <a:r>
              <a:rPr lang="ja-JP" altLang="en-US" sz="1050" dirty="0" smtClean="0">
                <a:solidFill>
                  <a:srgbClr val="FF0000"/>
                </a:solidFill>
                <a:latin typeface="+mj-ea"/>
                <a:ea typeface="+mj-ea"/>
              </a:rPr>
              <a:t>制作依頼</a:t>
            </a:r>
            <a:endParaRPr lang="en-US" altLang="ja-JP" sz="1050" dirty="0" smtClean="0">
              <a:solidFill>
                <a:srgbClr val="FF0000"/>
              </a:solidFill>
              <a:latin typeface="+mj-ea"/>
              <a:ea typeface="+mj-ea"/>
            </a:endParaRPr>
          </a:p>
          <a:p>
            <a:pPr algn="l">
              <a:lnSpc>
                <a:spcPct val="150000"/>
              </a:lnSpc>
              <a:spcBef>
                <a:spcPts val="0"/>
              </a:spcBef>
            </a:pPr>
            <a:endParaRPr lang="en-US" altLang="ja-JP" sz="1050" dirty="0">
              <a:solidFill>
                <a:srgbClr val="000000"/>
              </a:solidFill>
              <a:latin typeface="+mj-ea"/>
              <a:ea typeface="+mj-ea"/>
            </a:endParaRPr>
          </a:p>
          <a:p>
            <a:pPr algn="l">
              <a:lnSpc>
                <a:spcPct val="150000"/>
              </a:lnSpc>
              <a:spcBef>
                <a:spcPts val="0"/>
              </a:spcBef>
            </a:pPr>
            <a:r>
              <a:rPr lang="en-US" altLang="ja-JP" sz="1050" dirty="0" smtClean="0">
                <a:solidFill>
                  <a:srgbClr val="FF0000"/>
                </a:solidFill>
                <a:latin typeface="+mj-ea"/>
                <a:ea typeface="+mj-ea"/>
              </a:rPr>
              <a:t>⑥</a:t>
            </a:r>
            <a:r>
              <a:rPr lang="ja-JP" altLang="en-US" sz="1050" dirty="0" smtClean="0">
                <a:solidFill>
                  <a:srgbClr val="FF0000"/>
                </a:solidFill>
                <a:latin typeface="+mj-ea"/>
                <a:ea typeface="+mj-ea"/>
              </a:rPr>
              <a:t>請求書発行（入金前月までに確約を取り請求書発行を行う）</a:t>
            </a:r>
            <a:endParaRPr lang="en-US" altLang="ja-JP" sz="1050" dirty="0" smtClean="0">
              <a:solidFill>
                <a:srgbClr val="FF0000"/>
              </a:solidFill>
              <a:latin typeface="+mj-ea"/>
              <a:ea typeface="+mj-ea"/>
            </a:endParaRPr>
          </a:p>
          <a:p>
            <a:pPr algn="l">
              <a:lnSpc>
                <a:spcPct val="150000"/>
              </a:lnSpc>
              <a:spcBef>
                <a:spcPts val="0"/>
              </a:spcBef>
            </a:pPr>
            <a:r>
              <a:rPr lang="en-US" altLang="ja-JP" sz="1050" dirty="0" smtClean="0">
                <a:solidFill>
                  <a:srgbClr val="FF0000"/>
                </a:solidFill>
                <a:latin typeface="+mj-ea"/>
                <a:ea typeface="+mj-ea"/>
              </a:rPr>
              <a:t>⑦</a:t>
            </a:r>
            <a:r>
              <a:rPr lang="ja-JP" altLang="en-US" sz="1050" dirty="0" smtClean="0">
                <a:solidFill>
                  <a:srgbClr val="FF0000"/>
                </a:solidFill>
                <a:latin typeface="+mj-ea"/>
                <a:ea typeface="+mj-ea"/>
              </a:rPr>
              <a:t>入金</a:t>
            </a:r>
            <a:endParaRPr lang="en-US" altLang="ja-JP" sz="1050" dirty="0" smtClean="0">
              <a:solidFill>
                <a:srgbClr val="FF0000"/>
              </a:solidFill>
              <a:latin typeface="+mj-ea"/>
              <a:ea typeface="+mj-ea"/>
            </a:endParaRPr>
          </a:p>
          <a:p>
            <a:pPr algn="l">
              <a:lnSpc>
                <a:spcPct val="150000"/>
              </a:lnSpc>
              <a:spcBef>
                <a:spcPts val="0"/>
              </a:spcBef>
            </a:pPr>
            <a:endParaRPr lang="en-US" altLang="ja-JP" sz="1050" dirty="0" smtClean="0">
              <a:solidFill>
                <a:srgbClr val="000000"/>
              </a:solidFill>
              <a:latin typeface="+mj-ea"/>
              <a:ea typeface="+mj-ea"/>
            </a:endParaRPr>
          </a:p>
          <a:p>
            <a:pPr algn="l">
              <a:lnSpc>
                <a:spcPct val="150000"/>
              </a:lnSpc>
              <a:spcBef>
                <a:spcPts val="0"/>
              </a:spcBef>
            </a:pPr>
            <a:r>
              <a:rPr lang="en-US" altLang="ja-JP" sz="1050" dirty="0" smtClean="0">
                <a:solidFill>
                  <a:srgbClr val="000000"/>
                </a:solidFill>
                <a:latin typeface="+mj-ea"/>
                <a:ea typeface="+mj-ea"/>
              </a:rPr>
              <a:t>⑧</a:t>
            </a:r>
            <a:r>
              <a:rPr lang="ja-JP" altLang="en-US" sz="1050" dirty="0" smtClean="0">
                <a:solidFill>
                  <a:srgbClr val="000000"/>
                </a:solidFill>
                <a:latin typeface="+mj-ea"/>
                <a:ea typeface="+mj-ea"/>
              </a:rPr>
              <a:t>入金</a:t>
            </a:r>
            <a:r>
              <a:rPr lang="ja-JP" altLang="en-US" sz="1050" dirty="0">
                <a:solidFill>
                  <a:srgbClr val="000000"/>
                </a:solidFill>
                <a:latin typeface="+mj-ea"/>
                <a:ea typeface="+mj-ea"/>
              </a:rPr>
              <a:t>の確認が</a:t>
            </a:r>
            <a:r>
              <a:rPr lang="ja-JP" altLang="en-US" sz="1050" dirty="0" smtClean="0">
                <a:solidFill>
                  <a:srgbClr val="000000"/>
                </a:solidFill>
                <a:latin typeface="+mj-ea"/>
                <a:ea typeface="+mj-ea"/>
              </a:rPr>
              <a:t>取れたら岡田さんが</a:t>
            </a:r>
            <a:r>
              <a:rPr lang="en-US" altLang="ja-JP" sz="1050" dirty="0" smtClean="0">
                <a:solidFill>
                  <a:srgbClr val="000000"/>
                </a:solidFill>
                <a:latin typeface="+mj-ea"/>
                <a:ea typeface="+mj-ea"/>
              </a:rPr>
              <a:t>board</a:t>
            </a:r>
            <a:r>
              <a:rPr lang="ja-JP" altLang="en-US" sz="1050" dirty="0" smtClean="0">
                <a:solidFill>
                  <a:srgbClr val="000000"/>
                </a:solidFill>
                <a:latin typeface="+mj-ea"/>
                <a:ea typeface="+mj-ea"/>
              </a:rPr>
              <a:t>の</a:t>
            </a:r>
            <a:r>
              <a:rPr lang="ja-JP" altLang="en-US" sz="1050" dirty="0">
                <a:solidFill>
                  <a:srgbClr val="000000"/>
                </a:solidFill>
                <a:latin typeface="+mj-ea"/>
                <a:ea typeface="+mj-ea"/>
              </a:rPr>
              <a:t>ステータス</a:t>
            </a:r>
            <a:r>
              <a:rPr lang="ja-JP" altLang="en-US" sz="1050" dirty="0" smtClean="0">
                <a:solidFill>
                  <a:srgbClr val="000000"/>
                </a:solidFill>
                <a:latin typeface="+mj-ea"/>
                <a:ea typeface="+mj-ea"/>
              </a:rPr>
              <a:t>を「入金済み」に</a:t>
            </a:r>
            <a:r>
              <a:rPr lang="ja-JP" altLang="en-US" sz="1050" dirty="0">
                <a:solidFill>
                  <a:srgbClr val="000000"/>
                </a:solidFill>
                <a:latin typeface="+mj-ea"/>
                <a:ea typeface="+mj-ea"/>
              </a:rPr>
              <a:t>変更</a:t>
            </a:r>
          </a:p>
          <a:p>
            <a:pPr algn="l">
              <a:lnSpc>
                <a:spcPct val="150000"/>
              </a:lnSpc>
              <a:spcBef>
                <a:spcPts val="0"/>
              </a:spcBef>
            </a:pPr>
            <a:r>
              <a:rPr lang="en-US" altLang="ja-JP" sz="1050" dirty="0" smtClean="0">
                <a:solidFill>
                  <a:srgbClr val="000000"/>
                </a:solidFill>
                <a:latin typeface="+mj-ea"/>
                <a:ea typeface="+mj-ea"/>
              </a:rPr>
              <a:t>⑨</a:t>
            </a:r>
            <a:r>
              <a:rPr lang="ja-JP" altLang="en-US" sz="1050" dirty="0" smtClean="0">
                <a:solidFill>
                  <a:srgbClr val="000000"/>
                </a:solidFill>
                <a:latin typeface="+mj-ea"/>
                <a:ea typeface="+mj-ea"/>
              </a:rPr>
              <a:t>受注済みになって</a:t>
            </a:r>
            <a:r>
              <a:rPr lang="ja-JP" altLang="en-US" sz="1050" dirty="0">
                <a:solidFill>
                  <a:srgbClr val="000000"/>
                </a:solidFill>
                <a:latin typeface="+mj-ea"/>
                <a:ea typeface="+mj-ea"/>
              </a:rPr>
              <a:t>いるのに入金が行われていない案件を洗い出し岡田さんが情報を共有</a:t>
            </a:r>
            <a:endParaRPr lang="en-US" altLang="ja-JP" sz="1050" dirty="0" smtClean="0">
              <a:solidFill>
                <a:srgbClr val="000000"/>
              </a:solidFill>
              <a:latin typeface="+mj-ea"/>
              <a:ea typeface="+mj-ea"/>
            </a:endParaRPr>
          </a:p>
          <a:p>
            <a:pPr algn="l">
              <a:lnSpc>
                <a:spcPct val="150000"/>
              </a:lnSpc>
              <a:spcBef>
                <a:spcPts val="0"/>
              </a:spcBef>
            </a:pPr>
            <a:endParaRPr lang="en-US" altLang="ja-JP" sz="1050" dirty="0" smtClean="0">
              <a:solidFill>
                <a:srgbClr val="000000"/>
              </a:solidFill>
              <a:latin typeface="+mj-ea"/>
              <a:ea typeface="+mj-ea"/>
            </a:endParaRPr>
          </a:p>
        </p:txBody>
      </p:sp>
      <p:cxnSp>
        <p:nvCxnSpPr>
          <p:cNvPr id="7" name="直線コネクタ 6"/>
          <p:cNvCxnSpPr/>
          <p:nvPr/>
        </p:nvCxnSpPr>
        <p:spPr>
          <a:xfrm>
            <a:off x="697978" y="1944023"/>
            <a:ext cx="7658373" cy="0"/>
          </a:xfrm>
          <a:prstGeom prst="line">
            <a:avLst/>
          </a:prstGeom>
          <a:ln w="9525" cmpd="sng">
            <a:solidFill>
              <a:schemeClr val="tx1">
                <a:lumMod val="50000"/>
                <a:lumOff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 name="直線コネクタ 7"/>
          <p:cNvCxnSpPr/>
          <p:nvPr/>
        </p:nvCxnSpPr>
        <p:spPr>
          <a:xfrm>
            <a:off x="695272" y="3385927"/>
            <a:ext cx="7658373" cy="0"/>
          </a:xfrm>
          <a:prstGeom prst="line">
            <a:avLst/>
          </a:prstGeom>
          <a:ln w="9525" cmpd="sng">
            <a:solidFill>
              <a:schemeClr val="tx1">
                <a:lumMod val="50000"/>
                <a:lumOff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10" name="二等辺三角形 9"/>
          <p:cNvSpPr/>
          <p:nvPr/>
        </p:nvSpPr>
        <p:spPr>
          <a:xfrm rot="10800000">
            <a:off x="959721" y="2603320"/>
            <a:ext cx="329599" cy="124534"/>
          </a:xfrm>
          <a:prstGeom prst="triangle">
            <a:avLst/>
          </a:prstGeom>
          <a:solidFill>
            <a:schemeClr val="accent6">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60484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7" name="Shape 81"/>
          <p:cNvSpPr txBox="1">
            <a:spLocks/>
          </p:cNvSpPr>
          <p:nvPr/>
        </p:nvSpPr>
        <p:spPr>
          <a:xfrm>
            <a:off x="437722" y="273721"/>
            <a:ext cx="3527182"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spcBef>
                <a:spcPts val="0"/>
              </a:spcBef>
            </a:pPr>
            <a:r>
              <a:rPr lang="en-US" altLang="ja-JP" sz="2400" dirty="0" smtClean="0">
                <a:solidFill>
                  <a:schemeClr val="tx1"/>
                </a:solidFill>
              </a:rPr>
              <a:t>■</a:t>
            </a:r>
            <a:r>
              <a:rPr lang="ja-JP" altLang="en-US" sz="2400" dirty="0" smtClean="0">
                <a:solidFill>
                  <a:schemeClr val="tx1"/>
                </a:solidFill>
              </a:rPr>
              <a:t> 注意事項</a:t>
            </a:r>
            <a:endParaRPr lang="ja" altLang="en-US" sz="2400" dirty="0" smtClean="0">
              <a:solidFill>
                <a:schemeClr val="tx1"/>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697864894"/>
              </p:ext>
            </p:extLst>
          </p:nvPr>
        </p:nvGraphicFramePr>
        <p:xfrm>
          <a:off x="585687" y="1053614"/>
          <a:ext cx="8061487" cy="12623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打ち合わせ回数</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広告</a:t>
                      </a:r>
                      <a:r>
                        <a:rPr kumimoji="1" lang="en-US" altLang="ja-JP" sz="1050" dirty="0" smtClean="0"/>
                        <a:t>PKG</a:t>
                      </a:r>
                      <a:r>
                        <a:rPr kumimoji="1" lang="ja-JP" altLang="en-US" sz="1050" dirty="0" smtClean="0"/>
                        <a:t>：</a:t>
                      </a:r>
                      <a:r>
                        <a:rPr kumimoji="1" lang="en-US" altLang="ja-JP" sz="1050" dirty="0" smtClean="0"/>
                        <a:t>5</a:t>
                      </a:r>
                      <a:r>
                        <a:rPr kumimoji="1" lang="ja-JP" altLang="en-US" sz="1050" dirty="0" smtClean="0"/>
                        <a:t>回</a:t>
                      </a:r>
                      <a:endParaRPr kumimoji="1" lang="en-US" altLang="ja-JP" sz="1050" dirty="0" smtClean="0"/>
                    </a:p>
                    <a:p>
                      <a:r>
                        <a:rPr kumimoji="1" lang="ja-JP" altLang="ja-JP" sz="1050" dirty="0" smtClean="0"/>
                        <a:t>　</a:t>
                      </a:r>
                      <a:r>
                        <a:rPr kumimoji="1" lang="ja-JP" altLang="en-US" sz="1050" dirty="0" smtClean="0"/>
                        <a:t>　</a:t>
                      </a:r>
                      <a:r>
                        <a:rPr kumimoji="1" lang="ja-JP" altLang="en-US" sz="1050" dirty="0" smtClean="0"/>
                        <a:t>初回、求人打ち合わせ、</a:t>
                      </a:r>
                      <a:r>
                        <a:rPr kumimoji="1" lang="ja-JP" altLang="en-US" sz="1050" dirty="0" smtClean="0"/>
                        <a:t>面接、写真撮影、納品</a:t>
                      </a:r>
                      <a:endParaRPr kumimoji="1" lang="en-US" altLang="ja-JP" sz="1050" dirty="0" smtClean="0"/>
                    </a:p>
                    <a:p>
                      <a:r>
                        <a:rPr kumimoji="1" lang="en-US" altLang="ja-JP" sz="1050" dirty="0" smtClean="0"/>
                        <a:t>HP</a:t>
                      </a:r>
                      <a:r>
                        <a:rPr kumimoji="1" lang="ja-JP" altLang="en-US" sz="1050" dirty="0" smtClean="0"/>
                        <a:t>：</a:t>
                      </a:r>
                      <a:r>
                        <a:rPr kumimoji="1" lang="en-US" altLang="ja-JP" sz="1050" dirty="0" smtClean="0"/>
                        <a:t>3</a:t>
                      </a:r>
                      <a:r>
                        <a:rPr kumimoji="1" lang="ja-JP" altLang="en-US" sz="1050" dirty="0" smtClean="0"/>
                        <a:t>回</a:t>
                      </a:r>
                      <a:endParaRPr kumimoji="1" lang="en-US" altLang="ja-JP" sz="1050" dirty="0" smtClean="0"/>
                    </a:p>
                    <a:p>
                      <a:r>
                        <a:rPr kumimoji="1" lang="ja-JP" altLang="ja-JP" sz="1050" dirty="0" smtClean="0"/>
                        <a:t>　</a:t>
                      </a:r>
                      <a:r>
                        <a:rPr kumimoji="1" lang="ja-JP" altLang="en-US" sz="1050" dirty="0" smtClean="0"/>
                        <a:t>　初回、写真撮影、納品訪問</a:t>
                      </a:r>
                      <a:endParaRPr kumimoji="1" lang="en-US" altLang="ja-JP" sz="1050" dirty="0" smtClean="0"/>
                    </a:p>
                    <a:p>
                      <a:endParaRPr kumimoji="1" lang="ja-JP" altLang="en-US" sz="105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466786218"/>
              </p:ext>
            </p:extLst>
          </p:nvPr>
        </p:nvGraphicFramePr>
        <p:xfrm>
          <a:off x="582981" y="2311306"/>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初回打ち合わせ　時間</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en-US" altLang="ja-JP" sz="1050" dirty="0" smtClean="0"/>
                        <a:t>1.5</a:t>
                      </a:r>
                      <a:r>
                        <a:rPr kumimoji="1" lang="ja-JP" altLang="en-US" sz="1050" dirty="0" smtClean="0"/>
                        <a:t>時間程度</a:t>
                      </a:r>
                      <a:endParaRPr kumimoji="1" lang="ja-JP" altLang="en-US" sz="105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019268822"/>
              </p:ext>
            </p:extLst>
          </p:nvPr>
        </p:nvGraphicFramePr>
        <p:xfrm>
          <a:off x="580277" y="3064831"/>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初回打ち合わせ　内容</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pPr algn="l">
                        <a:lnSpc>
                          <a:spcPct val="130000"/>
                        </a:lnSpc>
                        <a:spcBef>
                          <a:spcPts val="0"/>
                        </a:spcBef>
                      </a:pPr>
                      <a:r>
                        <a:rPr lang="ja-JP" altLang="en-US" sz="1050" dirty="0" smtClean="0">
                          <a:solidFill>
                            <a:srgbClr val="000000"/>
                          </a:solidFill>
                          <a:latin typeface="+mn-ea"/>
                          <a:cs typeface="ＭＳ Ｐ明朝"/>
                        </a:rPr>
                        <a:t>基本情報の確認、スケジュール確認、ドメイン決定、</a:t>
                      </a:r>
                      <a:r>
                        <a:rPr lang="en-US" altLang="ja-JP" sz="1050" dirty="0" smtClean="0">
                          <a:solidFill>
                            <a:srgbClr val="000000"/>
                          </a:solidFill>
                          <a:latin typeface="+mn-ea"/>
                          <a:cs typeface="ＭＳ Ｐ明朝"/>
                        </a:rPr>
                        <a:t>Google</a:t>
                      </a:r>
                      <a:r>
                        <a:rPr lang="ja-JP" altLang="en-US" sz="1050" dirty="0" smtClean="0">
                          <a:solidFill>
                            <a:srgbClr val="000000"/>
                          </a:solidFill>
                          <a:latin typeface="+mn-ea"/>
                          <a:cs typeface="ＭＳ Ｐ明朝"/>
                        </a:rPr>
                        <a:t>アカウント取得、ワイヤー打ち合わせ、デザイン打ち合わせ、下層の項目決定</a:t>
                      </a:r>
                      <a:endParaRPr lang="en-US" altLang="ja-JP" sz="1050" dirty="0" smtClean="0">
                        <a:solidFill>
                          <a:srgbClr val="000000"/>
                        </a:solidFill>
                        <a:latin typeface="+mn-ea"/>
                        <a:cs typeface="ＭＳ Ｐ明朝"/>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21603450"/>
              </p:ext>
            </p:extLst>
          </p:nvPr>
        </p:nvGraphicFramePr>
        <p:xfrm>
          <a:off x="585687" y="3816852"/>
          <a:ext cx="8061487" cy="110236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初回打ち合わせで使用するツール</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制作ガイド</a:t>
                      </a:r>
                      <a:endParaRPr kumimoji="1" lang="en-US" altLang="ja-JP" sz="1050" dirty="0" smtClean="0"/>
                    </a:p>
                    <a:p>
                      <a:r>
                        <a:rPr kumimoji="1" lang="ja-JP" altLang="en-US" sz="1050" dirty="0" smtClean="0"/>
                        <a:t>基本情報シート（後日データ回収）</a:t>
                      </a:r>
                      <a:endParaRPr kumimoji="1" lang="en-US" altLang="ja-JP" sz="1050" dirty="0" smtClean="0"/>
                    </a:p>
                    <a:p>
                      <a:r>
                        <a:rPr kumimoji="1" lang="ja-JP" altLang="en-US" sz="1050" dirty="0" smtClean="0"/>
                        <a:t>ワイヤーフレーム</a:t>
                      </a:r>
                      <a:endParaRPr kumimoji="1" lang="en-US" altLang="ja-JP" sz="1050" dirty="0" smtClean="0"/>
                    </a:p>
                    <a:p>
                      <a:r>
                        <a:rPr kumimoji="1" lang="ja-JP" altLang="en-US" sz="1050" dirty="0" smtClean="0"/>
                        <a:t>下層ページチェックシート（後日原稿をメール送付、文例集にないものは先生から支給）</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5098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331884943"/>
              </p:ext>
            </p:extLst>
          </p:nvPr>
        </p:nvGraphicFramePr>
        <p:xfrm>
          <a:off x="582981" y="1041191"/>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作業進行の開始時期</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基本情報シートを回収しなければ作業進行不可</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475746438"/>
              </p:ext>
            </p:extLst>
          </p:nvPr>
        </p:nvGraphicFramePr>
        <p:xfrm>
          <a:off x="580274" y="1775325"/>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デザイン提示</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メール提示</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600646770"/>
              </p:ext>
            </p:extLst>
          </p:nvPr>
        </p:nvGraphicFramePr>
        <p:xfrm>
          <a:off x="577567" y="2519154"/>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デザイン修正</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修正がある場合は内容をまとめてもらうこと（修正は</a:t>
                      </a:r>
                      <a:r>
                        <a:rPr kumimoji="1" lang="en-US" altLang="ja-JP" sz="1050" dirty="0" smtClean="0"/>
                        <a:t>1</a:t>
                      </a:r>
                      <a:r>
                        <a:rPr kumimoji="1" lang="ja-JP" altLang="en-US" sz="1050" dirty="0" smtClean="0"/>
                        <a:t>回にまとめる）</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13072384"/>
              </p:ext>
            </p:extLst>
          </p:nvPr>
        </p:nvGraphicFramePr>
        <p:xfrm>
          <a:off x="575444" y="3264205"/>
          <a:ext cx="8061487" cy="78232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コーディング前までに行うこと</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原稿の回収</a:t>
                      </a:r>
                      <a:endParaRPr kumimoji="1" lang="en-US" altLang="ja-JP" sz="1050" dirty="0" smtClean="0"/>
                    </a:p>
                    <a:p>
                      <a:r>
                        <a:rPr kumimoji="1" lang="ja-JP" altLang="en-US" sz="1050" dirty="0" smtClean="0"/>
                        <a:t>原稿の回収がなければコーディング不可</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721441618"/>
              </p:ext>
            </p:extLst>
          </p:nvPr>
        </p:nvGraphicFramePr>
        <p:xfrm>
          <a:off x="574206" y="4051542"/>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イラスト地図</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ランドマークを必ず確認すること</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20940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854726435"/>
              </p:ext>
            </p:extLst>
          </p:nvPr>
        </p:nvGraphicFramePr>
        <p:xfrm>
          <a:off x="582981" y="1041191"/>
          <a:ext cx="8061487" cy="94234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コーディング作業</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トップデザインに合わせたデザイン（ヘッダー、</a:t>
                      </a:r>
                      <a:r>
                        <a:rPr kumimoji="1" lang="en-US" altLang="ja-JP" sz="1050" dirty="0" smtClean="0"/>
                        <a:t>h2</a:t>
                      </a:r>
                      <a:r>
                        <a:rPr kumimoji="1" lang="ja-JP" altLang="en-US" sz="1050" dirty="0" smtClean="0"/>
                        <a:t>）</a:t>
                      </a:r>
                      <a:endParaRPr kumimoji="1" lang="en-US" altLang="ja-JP" sz="1050" dirty="0" smtClean="0"/>
                    </a:p>
                    <a:p>
                      <a:r>
                        <a:rPr kumimoji="1" lang="ja-JP" altLang="en-US" sz="1050" dirty="0" smtClean="0"/>
                        <a:t>それ以下の部分は原稿流し込み</a:t>
                      </a:r>
                      <a:endParaRPr kumimoji="1" lang="en-US" altLang="ja-JP" sz="1050" dirty="0" smtClean="0"/>
                    </a:p>
                    <a:p>
                      <a:r>
                        <a:rPr kumimoji="1" lang="ja-JP" altLang="en-US" sz="1050" dirty="0" smtClean="0"/>
                        <a:t>こだわる場合はオリジナルデザイン　</a:t>
                      </a:r>
                      <a:r>
                        <a:rPr kumimoji="1" lang="en-US" altLang="ja-JP" sz="1050" dirty="0" smtClean="0"/>
                        <a:t>1P</a:t>
                      </a:r>
                      <a:r>
                        <a:rPr kumimoji="1" lang="ja-JP" altLang="en-US" sz="1050" dirty="0" smtClean="0"/>
                        <a:t>＝</a:t>
                      </a:r>
                      <a:r>
                        <a:rPr kumimoji="1" lang="en-US" altLang="ja-JP" sz="1050" dirty="0" smtClean="0"/>
                        <a:t>100,000</a:t>
                      </a:r>
                      <a:r>
                        <a:rPr kumimoji="1" lang="ja-JP" altLang="en-US" sz="1050" dirty="0" smtClean="0"/>
                        <a:t>円</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09867051"/>
              </p:ext>
            </p:extLst>
          </p:nvPr>
        </p:nvGraphicFramePr>
        <p:xfrm>
          <a:off x="580274" y="1986992"/>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en-US" altLang="ja-JP" sz="1050" dirty="0" smtClean="0">
                          <a:solidFill>
                            <a:srgbClr val="FFFFFF"/>
                          </a:solidFill>
                        </a:rPr>
                        <a:t>TOP</a:t>
                      </a:r>
                      <a:r>
                        <a:rPr kumimoji="1" lang="ja-JP" altLang="en-US" sz="1050" dirty="0" smtClean="0">
                          <a:solidFill>
                            <a:srgbClr val="FFFFFF"/>
                          </a:solidFill>
                        </a:rPr>
                        <a:t>と下層のカラム</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en-US" altLang="ja-JP" sz="1050" dirty="0" smtClean="0"/>
                        <a:t>TOP</a:t>
                      </a:r>
                      <a:r>
                        <a:rPr kumimoji="1" lang="ja-JP" altLang="en-US" sz="1050" dirty="0" smtClean="0"/>
                        <a:t>がワンカラムの場合、下層もワンカラムなのか</a:t>
                      </a:r>
                      <a:r>
                        <a:rPr kumimoji="1" lang="en-US" altLang="ja-JP" sz="1050" dirty="0" smtClean="0"/>
                        <a:t>2</a:t>
                      </a:r>
                      <a:r>
                        <a:rPr kumimoji="1" lang="ja-JP" altLang="en-US" sz="1050" dirty="0" smtClean="0"/>
                        <a:t>カラムなのかは</a:t>
                      </a:r>
                      <a:r>
                        <a:rPr kumimoji="1" lang="en-US" altLang="ja-JP" sz="1050" dirty="0" smtClean="0"/>
                        <a:t>CD</a:t>
                      </a:r>
                      <a:r>
                        <a:rPr kumimoji="1" lang="ja-JP" altLang="en-US" sz="1050" dirty="0" smtClean="0"/>
                        <a:t>前に必ず先生と</a:t>
                      </a:r>
                      <a:r>
                        <a:rPr kumimoji="1" lang="en-US" altLang="ja-JP" sz="1050" dirty="0" smtClean="0"/>
                        <a:t>fix</a:t>
                      </a:r>
                      <a:r>
                        <a:rPr kumimoji="1" lang="ja-JP" altLang="en-US" sz="1050" dirty="0" smtClean="0"/>
                        <a:t>すること</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893214029"/>
              </p:ext>
            </p:extLst>
          </p:nvPr>
        </p:nvGraphicFramePr>
        <p:xfrm>
          <a:off x="577567" y="2741404"/>
          <a:ext cx="8061487" cy="78232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en-US" altLang="ja-JP" sz="1050" dirty="0" smtClean="0">
                          <a:solidFill>
                            <a:srgbClr val="FFFFFF"/>
                          </a:solidFill>
                        </a:rPr>
                        <a:t>DTP</a:t>
                      </a:r>
                      <a:r>
                        <a:rPr kumimoji="1" lang="ja-JP" altLang="en-US" sz="1050" dirty="0" smtClean="0">
                          <a:solidFill>
                            <a:srgbClr val="FFFFFF"/>
                          </a:solidFill>
                        </a:rPr>
                        <a:t>納期</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通常</a:t>
                      </a:r>
                      <a:r>
                        <a:rPr kumimoji="1" lang="en-US" altLang="ja-JP" sz="1050" dirty="0" smtClean="0"/>
                        <a:t>5</a:t>
                      </a:r>
                      <a:r>
                        <a:rPr kumimoji="1" lang="ja-JP" altLang="en-US" sz="1050" dirty="0" smtClean="0"/>
                        <a:t>営業日前後</a:t>
                      </a:r>
                      <a:endParaRPr kumimoji="1" lang="en-US" altLang="ja-JP" sz="1050" dirty="0" smtClean="0"/>
                    </a:p>
                    <a:p>
                      <a:r>
                        <a:rPr kumimoji="1" lang="ja-JP" altLang="en-US" sz="1050" dirty="0" smtClean="0"/>
                        <a:t>原価表に記載しているので担当者は原価表を確認のうえお客様に回答すること</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553529567"/>
              </p:ext>
            </p:extLst>
          </p:nvPr>
        </p:nvGraphicFramePr>
        <p:xfrm>
          <a:off x="575444" y="3528789"/>
          <a:ext cx="8061487" cy="94234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解約について</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初年度</a:t>
                      </a:r>
                      <a:r>
                        <a:rPr kumimoji="1" lang="en-US" altLang="ja-JP" sz="1050" dirty="0" smtClean="0"/>
                        <a:t>1</a:t>
                      </a:r>
                      <a:r>
                        <a:rPr kumimoji="1" lang="ja-JP" altLang="en-US" sz="1050" dirty="0" smtClean="0"/>
                        <a:t>年間は最低契約期間なので継続義務あり</a:t>
                      </a:r>
                    </a:p>
                    <a:p>
                      <a:r>
                        <a:rPr kumimoji="1" lang="en-US" altLang="ja-JP" sz="1050" dirty="0" smtClean="0"/>
                        <a:t>1</a:t>
                      </a:r>
                      <a:r>
                        <a:rPr kumimoji="1" lang="ja-JP" altLang="en-US" sz="1050" dirty="0" smtClean="0"/>
                        <a:t>年過ぎたらやめる権利が発生するので解約は可能だが、解約料（移管手数料）は必要</a:t>
                      </a:r>
                      <a:endParaRPr kumimoji="1" lang="en-US" altLang="ja-JP" sz="1050" dirty="0" smtClean="0"/>
                    </a:p>
                    <a:p>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21312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75274095"/>
              </p:ext>
            </p:extLst>
          </p:nvPr>
        </p:nvGraphicFramePr>
        <p:xfrm>
          <a:off x="582981" y="1041191"/>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D</a:t>
                      </a:r>
                      <a:r>
                        <a:rPr kumimoji="1" lang="en-US" altLang="ja-JP" sz="1050" dirty="0" smtClean="0">
                          <a:solidFill>
                            <a:srgbClr val="FFFFFF"/>
                          </a:solidFill>
                        </a:rPr>
                        <a:t>TP</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ガイドラインに沿った内容で作成</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222635614"/>
              </p:ext>
            </p:extLst>
          </p:nvPr>
        </p:nvGraphicFramePr>
        <p:xfrm>
          <a:off x="580274" y="1786457"/>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スケジュール</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ja-JP" altLang="en-US" sz="1050" dirty="0" smtClean="0"/>
                        <a:t>公開基準と公開スケジュールの説明を徹底</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074408129"/>
              </p:ext>
            </p:extLst>
          </p:nvPr>
        </p:nvGraphicFramePr>
        <p:xfrm>
          <a:off x="577567" y="2540869"/>
          <a:ext cx="8061487" cy="741680"/>
        </p:xfrm>
        <a:graphic>
          <a:graphicData uri="http://schemas.openxmlformats.org/drawingml/2006/table">
            <a:tbl>
              <a:tblPr firstRow="1" bandRow="1">
                <a:tableStyleId>{2D5ABB26-0587-4C30-8999-92F81FD0307C}</a:tableStyleId>
              </a:tblPr>
              <a:tblGrid>
                <a:gridCol w="8061487"/>
              </a:tblGrid>
              <a:tr h="370840">
                <a:tc>
                  <a:txBody>
                    <a:bodyPr/>
                    <a:lstStyle/>
                    <a:p>
                      <a:r>
                        <a:rPr kumimoji="1" lang="ja-JP" altLang="en-US" sz="1050" dirty="0" smtClean="0">
                          <a:solidFill>
                            <a:srgbClr val="FFFFFF"/>
                          </a:solidFill>
                        </a:rPr>
                        <a:t>下層コーディング</a:t>
                      </a:r>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r>
                        <a:rPr kumimoji="1" lang="en-US" altLang="ja-JP" sz="1050" dirty="0" smtClean="0"/>
                        <a:t>TOP</a:t>
                      </a:r>
                      <a:r>
                        <a:rPr kumimoji="1" lang="ja-JP" altLang="en-US" sz="1050" dirty="0" smtClean="0"/>
                        <a:t>デザインに合わせて原稿流し込み</a:t>
                      </a:r>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6811649"/>
              </p:ext>
            </p:extLst>
          </p:nvPr>
        </p:nvGraphicFramePr>
        <p:xfrm>
          <a:off x="575444" y="3294520"/>
          <a:ext cx="8061487" cy="622300"/>
        </p:xfrm>
        <a:graphic>
          <a:graphicData uri="http://schemas.openxmlformats.org/drawingml/2006/table">
            <a:tbl>
              <a:tblPr firstRow="1" bandRow="1">
                <a:tableStyleId>{2D5ABB26-0587-4C30-8999-92F81FD0307C}</a:tableStyleId>
              </a:tblPr>
              <a:tblGrid>
                <a:gridCol w="8061487"/>
              </a:tblGrid>
              <a:tr h="138313">
                <a:tc>
                  <a:txBody>
                    <a:bodyPr/>
                    <a:lstStyle/>
                    <a:p>
                      <a:endParaRPr kumimoji="1" lang="ja-JP" altLang="en-US" sz="1050" dirty="0">
                        <a:solidFill>
                          <a:srgbClr val="FFFFFF"/>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E0053"/>
                    </a:solidFill>
                  </a:tcPr>
                </a:tc>
              </a:tr>
              <a:tr h="370840">
                <a:tc>
                  <a:txBody>
                    <a:bodyPr/>
                    <a:lstStyle/>
                    <a:p>
                      <a:endParaRPr kumimoji="1" lang="en-US" altLang="ja-JP" sz="105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3752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2" name="図 1" descr="スクリーンショット 2018-05-09 14.47.5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5621" y="221987"/>
            <a:ext cx="1134213" cy="661349"/>
          </a:xfrm>
          <a:prstGeom prst="rect">
            <a:avLst/>
          </a:prstGeom>
        </p:spPr>
      </p:pic>
      <p:sp>
        <p:nvSpPr>
          <p:cNvPr id="4" name="Shape 81"/>
          <p:cNvSpPr txBox="1">
            <a:spLocks/>
          </p:cNvSpPr>
          <p:nvPr/>
        </p:nvSpPr>
        <p:spPr>
          <a:xfrm>
            <a:off x="583822" y="2154661"/>
            <a:ext cx="8071097" cy="521316"/>
          </a:xfrm>
          <a:prstGeom prst="rect">
            <a:avLst/>
          </a:prstGeom>
        </p:spPr>
        <p:txBody>
          <a:bodyPr spcFirstLastPara="1" vert="horz" wrap="square" lIns="91425" tIns="91425" rIns="91425" bIns="91425" rtlCol="0" anchor="t" anchorCtr="0">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ja-JP" altLang="en-US" sz="2400" dirty="0" smtClean="0">
                <a:solidFill>
                  <a:schemeClr val="tx1"/>
                </a:solidFill>
              </a:rPr>
              <a:t>依頼方法</a:t>
            </a:r>
            <a:endParaRPr lang="ja" altLang="en-US" sz="2400" dirty="0" smtClean="0">
              <a:solidFill>
                <a:schemeClr val="tx1"/>
              </a:solidFill>
            </a:endParaRPr>
          </a:p>
        </p:txBody>
      </p:sp>
    </p:spTree>
    <p:extLst>
      <p:ext uri="{BB962C8B-B14F-4D97-AF65-F5344CB8AC3E}">
        <p14:creationId xmlns:p14="http://schemas.microsoft.com/office/powerpoint/2010/main" val="2046062144"/>
      </p:ext>
    </p:extLst>
  </p:cSld>
  <p:clrMapOvr>
    <a:masterClrMapping/>
  </p:clrMapOvr>
</p:sld>
</file>

<file path=ppt/theme/theme1.xml><?xml version="1.0" encoding="utf-8"?>
<a:theme xmlns:a="http://schemas.openxmlformats.org/drawingml/2006/main" name="HE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HERO.thmx</Template>
  <TotalTime>2327</TotalTime>
  <Words>999</Words>
  <Application>Microsoft Macintosh PowerPoint</Application>
  <PresentationFormat>画面に合わせる (16:9)</PresentationFormat>
  <Paragraphs>235</Paragraphs>
  <Slides>28</Slides>
  <Notes>28</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HERO</vt:lpstr>
      <vt:lpstr>ディレクションルール 説明資料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ディレクションルール 説明資料</dc:title>
  <cp:lastModifiedBy>原田</cp:lastModifiedBy>
  <cp:revision>21</cp:revision>
  <cp:lastPrinted>2018-05-31T23:24:00Z</cp:lastPrinted>
  <dcterms:modified xsi:type="dcterms:W3CDTF">2018-06-19T23:56:11Z</dcterms:modified>
</cp:coreProperties>
</file>